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72" r:id="rId7"/>
    <p:sldId id="286" r:id="rId8"/>
    <p:sldId id="287" r:id="rId9"/>
    <p:sldId id="288" r:id="rId10"/>
    <p:sldId id="289" r:id="rId11"/>
    <p:sldId id="290" r:id="rId12"/>
    <p:sldId id="291" r:id="rId13"/>
    <p:sldId id="292" r:id="rId14"/>
    <p:sldId id="293" r:id="rId15"/>
    <p:sldId id="294" r:id="rId16"/>
    <p:sldId id="296" r:id="rId17"/>
    <p:sldId id="297" r:id="rId18"/>
    <p:sldId id="298" r:id="rId19"/>
    <p:sldId id="299" r:id="rId20"/>
    <p:sldId id="300" r:id="rId21"/>
    <p:sldId id="301" r:id="rId22"/>
    <p:sldId id="302" r:id="rId23"/>
    <p:sldId id="303" r:id="rId24"/>
    <p:sldId id="304" r:id="rId25"/>
    <p:sldId id="305" r:id="rId26"/>
    <p:sldId id="306" r:id="rId27"/>
    <p:sldId id="307" r:id="rId28"/>
    <p:sldId id="308" r:id="rId29"/>
    <p:sldId id="309" r:id="rId30"/>
    <p:sldId id="310" r:id="rId31"/>
    <p:sldId id="311" r:id="rId32"/>
    <p:sldId id="312" r:id="rId33"/>
    <p:sldId id="313" r:id="rId34"/>
    <p:sldId id="314" r:id="rId35"/>
    <p:sldId id="315" r:id="rId36"/>
    <p:sldId id="316" r:id="rId37"/>
    <p:sldId id="317" r:id="rId38"/>
    <p:sldId id="318" r:id="rId39"/>
    <p:sldId id="268" r:id="rId40"/>
    <p:sldId id="269" r:id="rId41"/>
    <p:sldId id="270"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18" autoAdjust="0"/>
    <p:restoredTop sz="94660"/>
  </p:normalViewPr>
  <p:slideViewPr>
    <p:cSldViewPr snapToGrid="0">
      <p:cViewPr varScale="1">
        <p:scale>
          <a:sx n="67" d="100"/>
          <a:sy n="67" d="100"/>
        </p:scale>
        <p:origin x="89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ru-RU"/>
              <a:t>Образец заголовка</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4509A250-FF31-4206-8172-F9D3106AACB1}" type="datetimeFigureOut">
              <a:rPr lang="en-US" dirty="0"/>
              <a:t>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ru-RU"/>
              <a:t>Образец заголовка</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ru-RU"/>
              <a:t>Образец заголовка</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a:t>Образец заголовка</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a:t>Образец заголовка</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nchorCtr="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ru-RU"/>
              <a:t>Образец заголовка</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796027F-7875-4030-9381-8BD8C4F21935}" type="datetimeFigureOut">
              <a:rPr lang="en-US" dirty="0"/>
              <a:t>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9796027F-7875-4030-9381-8BD8C4F21935}" type="datetimeFigureOut">
              <a:rPr lang="en-US" dirty="0"/>
              <a:t>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ru-RU"/>
              <a:t>Образец заголовка</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7" name="Date Placeholder 4"/>
          <p:cNvSpPr>
            <a:spLocks noGrp="1"/>
          </p:cNvSpPr>
          <p:nvPr>
            <p:ph type="dt" sz="half" idx="10"/>
          </p:nvPr>
        </p:nvSpPr>
        <p:spPr/>
        <p:txBody>
          <a:bodyPr/>
          <a:lstStyle/>
          <a:p>
            <a:fld id="{4509A250-FF31-4206-8172-F9D3106AACB1}" type="datetimeFigureOut">
              <a:rPr lang="en-US" dirty="0"/>
              <a:t>1/2/2023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4509A250-FF31-4206-8172-F9D3106AACB1}" type="datetimeFigureOut">
              <a:rPr lang="en-US" dirty="0"/>
              <a:t>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ru-RU"/>
              <a:t>Образец заголовка</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biblioclub.ru/index.php?page=book_view_red&amp;book_id=684222" TargetMode="External"/><Relationship Id="rId2" Type="http://schemas.openxmlformats.org/officeDocument/2006/relationships/hyperlink" Target="https://biblioclub.ru/index.php?page=book_view_red&amp;book_id=437430"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2132407" y="136252"/>
            <a:ext cx="797639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algn="ctr" eaLnBrk="1" hangingPunct="1">
              <a:defRPr/>
            </a:pPr>
            <a:r>
              <a:rPr lang="ru-RU" altLang="ru-RU" sz="2000" b="1" dirty="0">
                <a:latin typeface="Times New Roman" panose="02020603050405020304" pitchFamily="18" charset="0"/>
                <a:ea typeface="Tahoma" panose="020B0604030504040204" pitchFamily="34" charset="0"/>
                <a:cs typeface="Times New Roman" panose="02020603050405020304" pitchFamily="18" charset="0"/>
              </a:rPr>
              <a:t>Донской Государственный Технический Университет.</a:t>
            </a:r>
          </a:p>
          <a:p>
            <a:pPr algn="ctr" eaLnBrk="1" hangingPunct="1">
              <a:defRPr/>
            </a:pPr>
            <a:r>
              <a:rPr lang="ru-RU" altLang="ru-RU" sz="2000" b="1" dirty="0">
                <a:latin typeface="Times New Roman" panose="02020603050405020304" pitchFamily="18" charset="0"/>
                <a:ea typeface="Tahoma" panose="020B0604030504040204" pitchFamily="34" charset="0"/>
                <a:cs typeface="Times New Roman" panose="02020603050405020304" pitchFamily="18" charset="0"/>
              </a:rPr>
              <a:t>Факультет: Информатика и вычислительная техника.</a:t>
            </a:r>
          </a:p>
          <a:p>
            <a:pPr algn="ctr" eaLnBrk="1" hangingPunct="1">
              <a:defRPr/>
            </a:pPr>
            <a:r>
              <a:rPr lang="ru-RU" altLang="ru-RU" sz="2000" b="1" dirty="0">
                <a:latin typeface="Times New Roman" panose="02020603050405020304" pitchFamily="18" charset="0"/>
                <a:ea typeface="Tahoma" panose="020B0604030504040204" pitchFamily="34" charset="0"/>
                <a:cs typeface="Times New Roman" panose="02020603050405020304" pitchFamily="18" charset="0"/>
              </a:rPr>
              <a:t>Предмет: история (история России, всеобщая история)</a:t>
            </a:r>
          </a:p>
        </p:txBody>
      </p:sp>
      <p:sp>
        <p:nvSpPr>
          <p:cNvPr id="6" name="Прямоугольник 5"/>
          <p:cNvSpPr/>
          <p:nvPr/>
        </p:nvSpPr>
        <p:spPr>
          <a:xfrm>
            <a:off x="1548602" y="2256352"/>
            <a:ext cx="9143999" cy="430887"/>
          </a:xfrm>
          <a:prstGeom prst="rect">
            <a:avLst/>
          </a:prstGeom>
        </p:spPr>
        <p:txBody>
          <a:bodyPr wrap="square">
            <a:spAutoFit/>
          </a:bodyPr>
          <a:lstStyle/>
          <a:p>
            <a:pPr algn="ctr" eaLnBrk="1" hangingPunct="1">
              <a:defRPr/>
            </a:pPr>
            <a:r>
              <a:rPr lang="ru-RU" altLang="ru-RU" sz="2200" b="1" dirty="0">
                <a:latin typeface="Times New Roman" panose="02020603050405020304" pitchFamily="18" charset="0"/>
                <a:ea typeface="Tahoma" panose="020B0604030504040204" pitchFamily="34" charset="0"/>
                <a:cs typeface="Times New Roman" panose="02020603050405020304" pitchFamily="18" charset="0"/>
              </a:rPr>
              <a:t>Презентация по теме</a:t>
            </a:r>
            <a:endParaRPr lang="ru-RU" sz="22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7" name="Прямоугольник 2"/>
          <p:cNvSpPr>
            <a:spLocks noChangeArrowheads="1"/>
          </p:cNvSpPr>
          <p:nvPr/>
        </p:nvSpPr>
        <p:spPr bwMode="auto">
          <a:xfrm>
            <a:off x="1182206" y="2670520"/>
            <a:ext cx="9876790" cy="66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8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hlink"/>
              </a:buClr>
              <a:buFont typeface="Wingdings" panose="05000000000000000000" pitchFamily="2" charset="2"/>
              <a:buChar char="§"/>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har char="–"/>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9pPr>
          </a:lstStyle>
          <a:p>
            <a:pPr algn="ctr">
              <a:lnSpc>
                <a:spcPct val="107000"/>
              </a:lnSpc>
              <a:spcAft>
                <a:spcPts val="800"/>
              </a:spcAft>
              <a:buNone/>
            </a:pPr>
            <a:r>
              <a:rPr lang="ru-RU" sz="1800" b="1" dirty="0">
                <a:effectLst/>
                <a:latin typeface="Times New Roman" panose="02020603050405020304" pitchFamily="18" charset="0"/>
                <a:ea typeface="Calibri" panose="020F0502020204030204" pitchFamily="34" charset="0"/>
              </a:rPr>
              <a:t>Московское государство </a:t>
            </a:r>
            <a:r>
              <a:rPr lang="en-US" sz="1800" b="1" dirty="0">
                <a:effectLst/>
                <a:latin typeface="Times New Roman" panose="02020603050405020304" pitchFamily="18" charset="0"/>
                <a:ea typeface="Calibri" panose="020F0502020204030204" pitchFamily="34" charset="0"/>
              </a:rPr>
              <a:t>XIV</a:t>
            </a:r>
            <a:r>
              <a:rPr lang="ru-RU" sz="1800" b="1" dirty="0">
                <a:effectLst/>
                <a:latin typeface="Times New Roman" panose="02020603050405020304" pitchFamily="18" charset="0"/>
                <a:ea typeface="Calibri" panose="020F0502020204030204" pitchFamily="34" charset="0"/>
              </a:rPr>
              <a:t>-</a:t>
            </a:r>
            <a:r>
              <a:rPr lang="en-US" sz="1800" b="1" dirty="0">
                <a:effectLst/>
                <a:latin typeface="Times New Roman" panose="02020603050405020304" pitchFamily="18" charset="0"/>
                <a:ea typeface="Calibri" panose="020F0502020204030204" pitchFamily="34" charset="0"/>
              </a:rPr>
              <a:t>XVI</a:t>
            </a:r>
            <a:r>
              <a:rPr lang="ru-RU" sz="1800" b="1" dirty="0">
                <a:effectLst/>
                <a:latin typeface="Times New Roman" panose="02020603050405020304" pitchFamily="18" charset="0"/>
                <a:ea typeface="Calibri" panose="020F0502020204030204" pitchFamily="34" charset="0"/>
              </a:rPr>
              <a:t> вв. Борьба за объединение </a:t>
            </a:r>
            <a:r>
              <a:rPr lang="ru-RU" sz="1800" b="1" dirty="0" err="1">
                <a:effectLst/>
                <a:latin typeface="Times New Roman" panose="02020603050405020304" pitchFamily="18" charset="0"/>
                <a:ea typeface="Calibri" panose="020F0502020204030204" pitchFamily="34" charset="0"/>
              </a:rPr>
              <a:t>Северо</a:t>
            </a:r>
            <a:r>
              <a:rPr lang="ru-RU" sz="1800" b="1" dirty="0">
                <a:effectLst/>
                <a:latin typeface="Times New Roman" panose="02020603050405020304" pitchFamily="18" charset="0"/>
                <a:ea typeface="Calibri" panose="020F0502020204030204" pitchFamily="34" charset="0"/>
              </a:rPr>
              <a:t> - Восточной Руси. Формирование русского централизованного государства. Правление Ивана </a:t>
            </a:r>
            <a:r>
              <a:rPr lang="en-US" sz="1800" b="1" dirty="0">
                <a:effectLst/>
                <a:latin typeface="Times New Roman" panose="02020603050405020304" pitchFamily="18" charset="0"/>
                <a:ea typeface="Calibri" panose="020F0502020204030204" pitchFamily="34" charset="0"/>
              </a:rPr>
              <a:t>IV</a:t>
            </a:r>
            <a:r>
              <a:rPr lang="ru-RU" sz="1800" b="1" dirty="0">
                <a:effectLst/>
                <a:latin typeface="Times New Roman" panose="02020603050405020304" pitchFamily="18" charset="0"/>
                <a:ea typeface="Calibri" panose="020F0502020204030204" pitchFamily="34" charset="0"/>
              </a:rPr>
              <a:t> Грозного. </a:t>
            </a:r>
            <a:endParaRPr lang="ru-RU"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TextBox 6"/>
          <p:cNvSpPr txBox="1"/>
          <p:nvPr/>
        </p:nvSpPr>
        <p:spPr>
          <a:xfrm>
            <a:off x="7258640" y="3705980"/>
            <a:ext cx="4532720" cy="2031325"/>
          </a:xfrm>
          <a:prstGeom prst="rect">
            <a:avLst/>
          </a:prstGeom>
        </p:spPr>
        <p:txBody>
          <a:bodyPr wrap="square" lIns="0" tIns="0" rIns="0" bIns="0" rtlCol="0" anchor="t">
            <a:spAutoFit/>
          </a:bodyPr>
          <a:lstStyle/>
          <a:p>
            <a:pPr algn="r">
              <a:spcBef>
                <a:spcPct val="0"/>
              </a:spcBef>
            </a:pPr>
            <a:r>
              <a:rPr lang="en-US" sz="2200" dirty="0" err="1">
                <a:latin typeface="Times New Roman" panose="02020603050405020304" pitchFamily="18" charset="0"/>
                <a:ea typeface="Tahoma" panose="020B0604030504040204" pitchFamily="34" charset="0"/>
                <a:cs typeface="Times New Roman" panose="02020603050405020304" pitchFamily="18" charset="0"/>
              </a:rPr>
              <a:t>Выполнили</a:t>
            </a:r>
            <a:r>
              <a:rPr lang="en-US" sz="2200" dirty="0">
                <a:latin typeface="Times New Roman" panose="02020603050405020304" pitchFamily="18" charset="0"/>
                <a:ea typeface="Tahoma" panose="020B0604030504040204" pitchFamily="34" charset="0"/>
                <a:cs typeface="Times New Roman" panose="02020603050405020304" pitchFamily="18" charset="0"/>
              </a:rPr>
              <a:t>:</a:t>
            </a:r>
          </a:p>
          <a:p>
            <a:pPr algn="r">
              <a:spcBef>
                <a:spcPct val="0"/>
              </a:spcBef>
            </a:pPr>
            <a:r>
              <a:rPr lang="en-US" sz="2200" dirty="0" err="1">
                <a:latin typeface="Times New Roman" panose="02020603050405020304" pitchFamily="18" charset="0"/>
                <a:ea typeface="Tahoma" panose="020B0604030504040204" pitchFamily="34" charset="0"/>
                <a:cs typeface="Times New Roman" panose="02020603050405020304" pitchFamily="18" charset="0"/>
              </a:rPr>
              <a:t>Заболотный</a:t>
            </a:r>
            <a:r>
              <a:rPr lang="en-US" sz="2200" dirty="0">
                <a:latin typeface="Times New Roman" panose="02020603050405020304" pitchFamily="18" charset="0"/>
                <a:ea typeface="Tahoma" panose="020B0604030504040204" pitchFamily="34" charset="0"/>
                <a:cs typeface="Times New Roman" panose="02020603050405020304" pitchFamily="18" charset="0"/>
              </a:rPr>
              <a:t> И.А.</a:t>
            </a:r>
          </a:p>
          <a:p>
            <a:pPr algn="r">
              <a:spcBef>
                <a:spcPct val="0"/>
              </a:spcBef>
            </a:pPr>
            <a:r>
              <a:rPr lang="en-US" sz="2200" dirty="0">
                <a:latin typeface="Times New Roman" panose="02020603050405020304" pitchFamily="18" charset="0"/>
                <a:ea typeface="Tahoma" panose="020B0604030504040204" pitchFamily="34" charset="0"/>
                <a:cs typeface="Times New Roman" panose="02020603050405020304" pitchFamily="18" charset="0"/>
              </a:rPr>
              <a:t>Котелевец К.А.</a:t>
            </a:r>
            <a:endParaRPr lang="ru-RU" sz="2200" dirty="0">
              <a:latin typeface="Times New Roman" panose="02020603050405020304" pitchFamily="18" charset="0"/>
              <a:ea typeface="Tahoma" panose="020B0604030504040204" pitchFamily="34" charset="0"/>
              <a:cs typeface="Times New Roman" panose="02020603050405020304" pitchFamily="18" charset="0"/>
            </a:endParaRPr>
          </a:p>
          <a:p>
            <a:pPr algn="r">
              <a:spcBef>
                <a:spcPct val="0"/>
              </a:spcBef>
            </a:pPr>
            <a:endParaRPr lang="en-US" sz="2200" dirty="0">
              <a:latin typeface="Times New Roman" panose="02020603050405020304" pitchFamily="18" charset="0"/>
              <a:ea typeface="Tahoma" panose="020B0604030504040204" pitchFamily="34" charset="0"/>
              <a:cs typeface="Times New Roman" panose="02020603050405020304" pitchFamily="18" charset="0"/>
            </a:endParaRPr>
          </a:p>
          <a:p>
            <a:pPr algn="r">
              <a:spcBef>
                <a:spcPct val="0"/>
              </a:spcBef>
            </a:pPr>
            <a:r>
              <a:rPr lang="en-US" sz="2200" dirty="0" err="1">
                <a:latin typeface="Times New Roman" panose="02020603050405020304" pitchFamily="18" charset="0"/>
                <a:ea typeface="Tahoma" panose="020B0604030504040204" pitchFamily="34" charset="0"/>
                <a:cs typeface="Times New Roman" panose="02020603050405020304" pitchFamily="18" charset="0"/>
              </a:rPr>
              <a:t>Проверил</a:t>
            </a:r>
            <a:r>
              <a:rPr lang="en-US" sz="2200" dirty="0">
                <a:latin typeface="Times New Roman" panose="02020603050405020304" pitchFamily="18" charset="0"/>
                <a:ea typeface="Tahoma" panose="020B0604030504040204" pitchFamily="34" charset="0"/>
                <a:cs typeface="Times New Roman" panose="02020603050405020304" pitchFamily="18" charset="0"/>
              </a:rPr>
              <a:t>:</a:t>
            </a:r>
          </a:p>
          <a:p>
            <a:pPr algn="r">
              <a:spcBef>
                <a:spcPct val="0"/>
              </a:spcBef>
            </a:pPr>
            <a:r>
              <a:rPr lang="en-US" sz="2200" dirty="0" err="1">
                <a:latin typeface="Times New Roman" panose="02020603050405020304" pitchFamily="18" charset="0"/>
                <a:ea typeface="Tahoma" panose="020B0604030504040204" pitchFamily="34" charset="0"/>
                <a:cs typeface="Times New Roman" panose="02020603050405020304" pitchFamily="18" charset="0"/>
              </a:rPr>
              <a:t>Воскобойников</a:t>
            </a:r>
            <a:r>
              <a:rPr lang="en-US" sz="2200" dirty="0">
                <a:latin typeface="Times New Roman" panose="02020603050405020304" pitchFamily="18" charset="0"/>
                <a:ea typeface="Tahoma" panose="020B0604030504040204" pitchFamily="34" charset="0"/>
                <a:cs typeface="Times New Roman" panose="02020603050405020304" pitchFamily="18" charset="0"/>
              </a:rPr>
              <a:t> С. Г.</a:t>
            </a:r>
          </a:p>
        </p:txBody>
      </p:sp>
      <p:sp>
        <p:nvSpPr>
          <p:cNvPr id="11" name="TextBox 7"/>
          <p:cNvSpPr txBox="1"/>
          <p:nvPr/>
        </p:nvSpPr>
        <p:spPr>
          <a:xfrm>
            <a:off x="4580256" y="6087930"/>
            <a:ext cx="3080695" cy="677108"/>
          </a:xfrm>
          <a:prstGeom prst="rect">
            <a:avLst/>
          </a:prstGeom>
        </p:spPr>
        <p:txBody>
          <a:bodyPr lIns="0" tIns="0" rIns="0" bIns="0" rtlCol="0" anchor="t">
            <a:spAutoFit/>
          </a:bodyPr>
          <a:lstStyle/>
          <a:p>
            <a:pPr algn="ctr">
              <a:spcBef>
                <a:spcPct val="0"/>
              </a:spcBef>
            </a:pPr>
            <a:r>
              <a:rPr lang="en-US" sz="2200" dirty="0" err="1">
                <a:latin typeface="Times New Roman" panose="02020603050405020304" pitchFamily="18" charset="0"/>
                <a:ea typeface="Tahoma" panose="020B0604030504040204" pitchFamily="34" charset="0"/>
                <a:cs typeface="Times New Roman" panose="02020603050405020304" pitchFamily="18" charset="0"/>
              </a:rPr>
              <a:t>Ростов-на-Дону</a:t>
            </a:r>
            <a:endParaRPr lang="en-US" sz="2200" dirty="0">
              <a:latin typeface="Times New Roman" panose="02020603050405020304" pitchFamily="18" charset="0"/>
              <a:ea typeface="Tahoma" panose="020B0604030504040204" pitchFamily="34" charset="0"/>
              <a:cs typeface="Times New Roman" panose="02020603050405020304" pitchFamily="18" charset="0"/>
            </a:endParaRPr>
          </a:p>
          <a:p>
            <a:pPr algn="ctr">
              <a:spcBef>
                <a:spcPct val="0"/>
              </a:spcBef>
            </a:pPr>
            <a:r>
              <a:rPr lang="en-US" sz="2200" dirty="0">
                <a:latin typeface="Times New Roman" panose="02020603050405020304" pitchFamily="18" charset="0"/>
                <a:ea typeface="Tahoma" panose="020B0604030504040204" pitchFamily="34" charset="0"/>
                <a:cs typeface="Times New Roman" panose="02020603050405020304" pitchFamily="18" charset="0"/>
              </a:rPr>
              <a:t>2022</a:t>
            </a:r>
          </a:p>
        </p:txBody>
      </p:sp>
    </p:spTree>
    <p:extLst>
      <p:ext uri="{BB962C8B-B14F-4D97-AF65-F5344CB8AC3E}">
        <p14:creationId xmlns:p14="http://schemas.microsoft.com/office/powerpoint/2010/main" val="3824123466"/>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338554"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8</a:t>
            </a:r>
          </a:p>
        </p:txBody>
      </p:sp>
      <p:sp>
        <p:nvSpPr>
          <p:cNvPr id="2" name="Прямоугольник 1"/>
          <p:cNvSpPr/>
          <p:nvPr/>
        </p:nvSpPr>
        <p:spPr>
          <a:xfrm>
            <a:off x="0" y="0"/>
            <a:ext cx="10426998" cy="954107"/>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Внутренняя политика Ивана </a:t>
            </a:r>
            <a:r>
              <a:rPr lang="en-US" sz="2800" b="1" dirty="0">
                <a:latin typeface="Times New Roman" panose="02020603050405020304" pitchFamily="18" charset="0"/>
                <a:ea typeface="Tahoma" panose="020B0604030504040204" pitchFamily="34" charset="0"/>
                <a:cs typeface="Times New Roman" panose="02020603050405020304" pitchFamily="18" charset="0"/>
              </a:rPr>
              <a:t>III</a:t>
            </a:r>
            <a:r>
              <a:rPr lang="ru-RU" sz="2800" b="1" dirty="0">
                <a:latin typeface="Times New Roman" panose="02020603050405020304" pitchFamily="18" charset="0"/>
                <a:ea typeface="Tahoma" panose="020B0604030504040204" pitchFamily="34" charset="0"/>
                <a:cs typeface="Times New Roman" panose="02020603050405020304" pitchFamily="18" charset="0"/>
              </a:rPr>
              <a:t>: организация управления на местах (кормления), местничество. Судебник 1497 г</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6B6E529B-DE5C-4858-8F12-00135FF72306}"/>
              </a:ext>
            </a:extLst>
          </p:cNvPr>
          <p:cNvSpPr/>
          <p:nvPr/>
        </p:nvSpPr>
        <p:spPr>
          <a:xfrm>
            <a:off x="246043" y="1075130"/>
            <a:ext cx="7205820" cy="5632311"/>
          </a:xfrm>
          <a:prstGeom prst="rect">
            <a:avLst/>
          </a:prstGeom>
        </p:spPr>
        <p:txBody>
          <a:bodyPr wrap="square">
            <a:spAutoFit/>
          </a:bodyPr>
          <a:lstStyle/>
          <a:p>
            <a:pPr algn="l"/>
            <a:r>
              <a:rPr lang="ru-RU" dirty="0">
                <a:latin typeface="Times New Roman" panose="02020603050405020304" pitchFamily="18" charset="0"/>
                <a:ea typeface="Tahoma" panose="020B0604030504040204" pitchFamily="34" charset="0"/>
                <a:cs typeface="Times New Roman" panose="02020603050405020304" pitchFamily="18" charset="0"/>
              </a:rPr>
              <a:t>	Наместники и волостели, назначавшиеся на срок не более трех лет, назывались кормленщиками, поскольку их обеспечение осуществлялось в рамках системы кормления. Они кормились за счет управляемых практически в буквальном смысле этого слова. Им не выплачивалось жалованье; их содержание состояло из кормов и пошлин (в натуральной и денежной форме), которые в определенные сроки вносило местное население. Естественно, такая система приводила к серьезным злоупотреблениям со стороны кормленщиков и вызывала частые нарекания населения. Поэтому московские государи стремились ограничить ее, как и местничество. Так, правительство проводило нормировку кормлений. В уставных и жалованных грамотах, которые давались кормленщикам, была установлена своего рода такса, подробно определявшая их доходы. Позднее натуральный корм (хлеб, масло, мясо, птица и т.д.) стал пересчитываться на деньги, а сбор кормов с населения был поручен выборным от обществ (старостам, сотским и др.). Из рук наместников и волостелей был изъят суд по тяжелым уголовным преступлениям и передан в руки избираемых местными обществами губных старост и их помощников – губных целовальников, избиравшихся из дворян и детей боярских всеми классами населения, включая крестьян.</a:t>
            </a:r>
          </a:p>
        </p:txBody>
      </p:sp>
      <p:pic>
        <p:nvPicPr>
          <p:cNvPr id="4" name="Рисунок 3">
            <a:extLst>
              <a:ext uri="{FF2B5EF4-FFF2-40B4-BE49-F238E27FC236}">
                <a16:creationId xmlns:a16="http://schemas.microsoft.com/office/drawing/2014/main" id="{8F835536-B3FA-4F08-BA69-BDF8AB88DC53}"/>
              </a:ext>
            </a:extLst>
          </p:cNvPr>
          <p:cNvPicPr>
            <a:picLocks noChangeAspect="1"/>
          </p:cNvPicPr>
          <p:nvPr/>
        </p:nvPicPr>
        <p:blipFill>
          <a:blip r:embed="rId2"/>
          <a:stretch>
            <a:fillRect/>
          </a:stretch>
        </p:blipFill>
        <p:spPr>
          <a:xfrm>
            <a:off x="7451863" y="1577617"/>
            <a:ext cx="4494094" cy="3784500"/>
          </a:xfrm>
          <a:prstGeom prst="rect">
            <a:avLst/>
          </a:prstGeom>
        </p:spPr>
      </p:pic>
      <p:sp>
        <p:nvSpPr>
          <p:cNvPr id="7" name="TextBox 6">
            <a:extLst>
              <a:ext uri="{FF2B5EF4-FFF2-40B4-BE49-F238E27FC236}">
                <a16:creationId xmlns:a16="http://schemas.microsoft.com/office/drawing/2014/main" id="{6091B52A-E474-45F1-97E7-01049DFAF364}"/>
              </a:ext>
            </a:extLst>
          </p:cNvPr>
          <p:cNvSpPr txBox="1"/>
          <p:nvPr/>
        </p:nvSpPr>
        <p:spPr>
          <a:xfrm>
            <a:off x="8094860" y="5480781"/>
            <a:ext cx="3478843" cy="646331"/>
          </a:xfrm>
          <a:prstGeom prst="rect">
            <a:avLst/>
          </a:prstGeom>
          <a:noFill/>
        </p:spPr>
        <p:txBody>
          <a:bodyPr wrap="square" rtlCol="0">
            <a:spAutoFit/>
          </a:bodyPr>
          <a:lstStyle/>
          <a:p>
            <a:r>
              <a:rPr lang="ru-RU" dirty="0"/>
              <a:t>Рисунок 3 – Русские бояре</a:t>
            </a:r>
          </a:p>
          <a:p>
            <a:pPr algn="ctr"/>
            <a:r>
              <a:rPr lang="en-US" dirty="0"/>
              <a:t>XVI – XVII </a:t>
            </a:r>
            <a:r>
              <a:rPr lang="ru-RU" dirty="0"/>
              <a:t>вв.</a:t>
            </a:r>
          </a:p>
        </p:txBody>
      </p:sp>
    </p:spTree>
    <p:extLst>
      <p:ext uri="{BB962C8B-B14F-4D97-AF65-F5344CB8AC3E}">
        <p14:creationId xmlns:p14="http://schemas.microsoft.com/office/powerpoint/2010/main" val="1694001331"/>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338554"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9</a:t>
            </a:r>
          </a:p>
        </p:txBody>
      </p:sp>
      <p:sp>
        <p:nvSpPr>
          <p:cNvPr id="2" name="Прямоугольник 1"/>
          <p:cNvSpPr/>
          <p:nvPr/>
        </p:nvSpPr>
        <p:spPr>
          <a:xfrm>
            <a:off x="0" y="0"/>
            <a:ext cx="10426998" cy="954107"/>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Организация вооруженных сил в 15-нач. 16 вв. Формирование поместной системы. Помещики - “русские рыцари”?</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6B6E529B-DE5C-4858-8F12-00135FF72306}"/>
              </a:ext>
            </a:extLst>
          </p:cNvPr>
          <p:cNvSpPr/>
          <p:nvPr/>
        </p:nvSpPr>
        <p:spPr>
          <a:xfrm>
            <a:off x="232596" y="1626460"/>
            <a:ext cx="11224298" cy="4247317"/>
          </a:xfrm>
          <a:prstGeom prst="rect">
            <a:avLst/>
          </a:prstGeom>
        </p:spPr>
        <p:txBody>
          <a:bodyPr wrap="square">
            <a:spAutoFit/>
          </a:bodyPr>
          <a:lstStyle/>
          <a:p>
            <a:pPr algn="l"/>
            <a:r>
              <a:rPr lang="ru-RU" dirty="0">
                <a:latin typeface="Times New Roman" panose="02020603050405020304" pitchFamily="18" charset="0"/>
                <a:ea typeface="Tahoma" panose="020B0604030504040204" pitchFamily="34" charset="0"/>
                <a:cs typeface="Times New Roman" panose="02020603050405020304" pitchFamily="18" charset="0"/>
              </a:rPr>
              <a:t>	В XV – XVI вв. произошли большие изменения в устройстве вооруженных сил Русского государства. Войско стало комплектоваться из дворян, которые за службу получали землю — "поместье" (поэтому они и назывались помещиками). Земельные угодья давались помещику во временное пользование, пока он несет государственную службу. За полученную землю дворянин был обязан в военное время явиться под начальство московских воевод на коне и в сопровождении вооруженных слуг. Все необходимое для участия в военных действиях дворянин должен был получать из своего поместья. Такая система комплектования была введена Иваном III (1462–1503 гг.).</a:t>
            </a:r>
          </a:p>
          <a:p>
            <a:pPr algn="l"/>
            <a:r>
              <a:rPr lang="ru-RU" dirty="0">
                <a:latin typeface="Times New Roman" panose="02020603050405020304" pitchFamily="18" charset="0"/>
                <a:ea typeface="Tahoma" panose="020B0604030504040204" pitchFamily="34" charset="0"/>
                <a:cs typeface="Times New Roman" panose="02020603050405020304" pitchFamily="18" charset="0"/>
              </a:rPr>
              <a:t>	Важную роль в укреплении Русского централизованного государства в XVI в. сыграл Иван IV — Грозный (правил в 1533–1584 гг.)(видео). В январе 1547 г. он принял титул царя, что знаменовало переход к новому этапу в развитии государства. Перед московским правительством в сфере внешней политики на первый план выдвигалась задача: обеспечить выход в Балтийское море. Экономический рост крепнувшего государства настоятельно требовал связей со странами Западной Европы и ликвидации угрозы со стороны Казанского ханства, которое постоянными набегами разоряло нижегородские, муромские и устюжские окраины государства. В середине XVI в. в ханстве находилось около 100 тыс. русских пленных.</a:t>
            </a:r>
          </a:p>
          <a:p>
            <a:pPr algn="l"/>
            <a:r>
              <a:rPr lang="ru-RU" dirty="0">
                <a:latin typeface="Times New Roman" panose="02020603050405020304" pitchFamily="18" charset="0"/>
                <a:ea typeface="Tahoma" panose="020B0604030504040204" pitchFamily="34" charset="0"/>
                <a:cs typeface="Times New Roman" panose="02020603050405020304" pitchFamily="18" charset="0"/>
              </a:rPr>
              <a:t>	</a:t>
            </a:r>
          </a:p>
        </p:txBody>
      </p:sp>
    </p:spTree>
    <p:extLst>
      <p:ext uri="{BB962C8B-B14F-4D97-AF65-F5344CB8AC3E}">
        <p14:creationId xmlns:p14="http://schemas.microsoft.com/office/powerpoint/2010/main" val="785542929"/>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29040" y="246220"/>
            <a:ext cx="492443"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10</a:t>
            </a:r>
          </a:p>
        </p:txBody>
      </p:sp>
      <p:sp>
        <p:nvSpPr>
          <p:cNvPr id="2" name="Прямоугольник 1"/>
          <p:cNvSpPr/>
          <p:nvPr/>
        </p:nvSpPr>
        <p:spPr>
          <a:xfrm>
            <a:off x="0" y="0"/>
            <a:ext cx="10426998" cy="954107"/>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Организация вооруженных сил в 15-нач. 16 вв. Формирование поместной системы. Помещики - “русские рыцари”?</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6B6E529B-DE5C-4858-8F12-00135FF72306}"/>
              </a:ext>
            </a:extLst>
          </p:cNvPr>
          <p:cNvSpPr/>
          <p:nvPr/>
        </p:nvSpPr>
        <p:spPr>
          <a:xfrm>
            <a:off x="483851" y="1502688"/>
            <a:ext cx="11224298" cy="5355312"/>
          </a:xfrm>
          <a:prstGeom prst="rect">
            <a:avLst/>
          </a:prstGeom>
        </p:spPr>
        <p:txBody>
          <a:bodyPr wrap="square">
            <a:spAutoFit/>
          </a:bodyPr>
          <a:lstStyle/>
          <a:p>
            <a:pPr algn="l"/>
            <a:r>
              <a:rPr lang="ru-RU" dirty="0">
                <a:latin typeface="Times New Roman" panose="02020603050405020304" pitchFamily="18" charset="0"/>
                <a:ea typeface="Tahoma" panose="020B0604030504040204" pitchFamily="34" charset="0"/>
                <a:cs typeface="Times New Roman" panose="02020603050405020304" pitchFamily="18" charset="0"/>
              </a:rPr>
              <a:t>	В этих условиях для успешного решения задач, стоящих перед Русским государством, требовались перестройка государственного управления и создание сильной армии на иных началах — назрела необходимость проведения гражданских и военных реформ, которые были проведены в 50-е гг. XVI в.</a:t>
            </a:r>
          </a:p>
          <a:p>
            <a:pPr algn="l"/>
            <a:r>
              <a:rPr lang="ru-RU" dirty="0">
                <a:latin typeface="Times New Roman" panose="02020603050405020304" pitchFamily="18" charset="0"/>
                <a:ea typeface="Tahoma" panose="020B0604030504040204" pitchFamily="34" charset="0"/>
                <a:cs typeface="Times New Roman" panose="02020603050405020304" pitchFamily="18" charset="0"/>
              </a:rPr>
              <a:t>При Иване IV был сделан крупный шаг в развитии поместной системы комплектования войска. Начало упорядочению военной службы крупных феодалов положил приговор (указ) 1550 г. В нем устанавливалось бесспорное старшинство (единоначалие) большого воеводы — командующего Большим полком. Большому воеводе подчинялись первые воеводы полков Правой и Левой руки, Сторожевого и Передового полков. Соподчинению первых полковых воевод соответствовало соподчинение вторых. Приговор запрещал споры о местах (старшинстве) в период боевых действий, т.е. было положено начало устранения такого негативного явления в управлении войском того времени, как местничество .</a:t>
            </a:r>
          </a:p>
          <a:p>
            <a:pPr algn="l"/>
            <a:r>
              <a:rPr lang="ru-RU" dirty="0">
                <a:latin typeface="Times New Roman" panose="02020603050405020304" pitchFamily="18" charset="0"/>
                <a:ea typeface="Tahoma" panose="020B0604030504040204" pitchFamily="34" charset="0"/>
                <a:cs typeface="Times New Roman" panose="02020603050405020304" pitchFamily="18" charset="0"/>
              </a:rPr>
              <a:t>	Указ не отменял местничество полностью, что сохраняло определенные гарантии боярской аристократии, из среды которой назначались командиры полков. Однако царь при выборе воевод на командные должности мог теперь руководствоваться не только знатностью происхождения вельможи, но и его ратным умением. Еще большее значение имела реформа дворянского ополчения. По "Уложению о службе" 1556 г . с каждых 300 четвертей (150 десятин) доброй земли (этот надел назывался окладом) должен был являться один дворянин — служивый человек на коне, в доспехах, а в дальний поход — с двумя конями. Кроме поместья служилые люди получали денежное жалованье, которое выдавалось обычно перед походом. За уклонение от службы дворяне наказывались вплоть до конфискации поместья.</a:t>
            </a:r>
          </a:p>
          <a:p>
            <a:pPr algn="l"/>
            <a:endParaRPr lang="ru-RU"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026805498"/>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29040" y="246220"/>
            <a:ext cx="481029"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11</a:t>
            </a:r>
          </a:p>
        </p:txBody>
      </p:sp>
      <p:sp>
        <p:nvSpPr>
          <p:cNvPr id="2" name="Прямоугольник 1"/>
          <p:cNvSpPr/>
          <p:nvPr/>
        </p:nvSpPr>
        <p:spPr>
          <a:xfrm>
            <a:off x="0" y="0"/>
            <a:ext cx="10426998" cy="523220"/>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Формирование государственной идеологии.</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6B6E529B-DE5C-4858-8F12-00135FF72306}"/>
              </a:ext>
            </a:extLst>
          </p:cNvPr>
          <p:cNvSpPr/>
          <p:nvPr/>
        </p:nvSpPr>
        <p:spPr>
          <a:xfrm>
            <a:off x="483851" y="1256468"/>
            <a:ext cx="11224298" cy="5355312"/>
          </a:xfrm>
          <a:prstGeom prst="rect">
            <a:avLst/>
          </a:prstGeom>
        </p:spPr>
        <p:txBody>
          <a:bodyPr wrap="square">
            <a:spAutoFit/>
          </a:bodyPr>
          <a:lstStyle/>
          <a:p>
            <a:pPr algn="l"/>
            <a:r>
              <a:rPr lang="ru-RU" dirty="0">
                <a:latin typeface="Times New Roman" panose="02020603050405020304" pitchFamily="18" charset="0"/>
                <a:ea typeface="Tahoma" panose="020B0604030504040204" pitchFamily="34" charset="0"/>
                <a:cs typeface="Times New Roman" panose="02020603050405020304" pitchFamily="18" charset="0"/>
              </a:rPr>
              <a:t>	Наиболее заметными воплощениями формировавшейся идеологии объединённой страны в исторической литературе принято считать новый герб — двуглавый орёл, и новый титул великого князя. Кроме того, отмечается, что именно в эпоху Ивана III зарождаются те идеи, которые чуть позже составят официальную идеологию Московского государства.</a:t>
            </a:r>
          </a:p>
          <a:p>
            <a:pPr algn="l"/>
            <a:r>
              <a:rPr lang="ru-RU" dirty="0">
                <a:latin typeface="Times New Roman" panose="02020603050405020304" pitchFamily="18" charset="0"/>
                <a:ea typeface="Tahoma" panose="020B0604030504040204" pitchFamily="34" charset="0"/>
                <a:cs typeface="Times New Roman" panose="02020603050405020304" pitchFamily="18" charset="0"/>
              </a:rPr>
              <a:t>	Перемены в положении великого московского князя, превратившегося из правителя одного из русских княжеств в повелителя обширной державы, не могли не привести к переменам в титулатуре. Как и его предшественники, Иван III пользовался (например, в июне 1485 года) титулом «великого князя всея Руси», что потенциально означало ещё и претензии на земли, находившиеся под властью великого князя Литовского (также именовавшегося, помимо прочего, «великим князем русским»). В 1494 году литовский великий князь выразил готовность признать этот титул. В полный титул Ивана III были включены также и названия земель, вошедших в состав России; теперь он звучал как «государь всея Руси и великий князь Владимирский, и Московский, и Новгородский, и Псковский, и Тверской, и Пермский, и Югорский, и Болгарский, и иных». Ещё одним нововведением в титулатуре стало появление титула «самодержец», являвшегося калькой византийского титула «</a:t>
            </a:r>
            <a:r>
              <a:rPr lang="ru-RU" dirty="0" err="1">
                <a:latin typeface="Times New Roman" panose="02020603050405020304" pitchFamily="18" charset="0"/>
                <a:ea typeface="Tahoma" panose="020B0604030504040204" pitchFamily="34" charset="0"/>
                <a:cs typeface="Times New Roman" panose="02020603050405020304" pitchFamily="18" charset="0"/>
              </a:rPr>
              <a:t>автократор</a:t>
            </a:r>
            <a:r>
              <a:rPr lang="ru-RU" dirty="0">
                <a:latin typeface="Times New Roman" panose="02020603050405020304" pitchFamily="18" charset="0"/>
                <a:ea typeface="Tahoma" panose="020B0604030504040204" pitchFamily="34" charset="0"/>
                <a:cs typeface="Times New Roman" panose="02020603050405020304" pitchFamily="18" charset="0"/>
              </a:rPr>
              <a:t>» (греч. α</a:t>
            </a:r>
            <a:r>
              <a:rPr lang="ru-RU" dirty="0" err="1">
                <a:latin typeface="Times New Roman" panose="02020603050405020304" pitchFamily="18" charset="0"/>
                <a:ea typeface="Tahoma" panose="020B0604030504040204" pitchFamily="34" charset="0"/>
                <a:cs typeface="Times New Roman" panose="02020603050405020304" pitchFamily="18" charset="0"/>
              </a:rPr>
              <a:t>υτοκράτορ</a:t>
            </a:r>
            <a:r>
              <a:rPr lang="ru-RU" dirty="0">
                <a:latin typeface="Times New Roman" panose="02020603050405020304" pitchFamily="18" charset="0"/>
                <a:ea typeface="Tahoma" panose="020B0604030504040204" pitchFamily="34" charset="0"/>
                <a:cs typeface="Times New Roman" panose="02020603050405020304" pitchFamily="18" charset="0"/>
              </a:rPr>
              <a:t>). К эпохе Ивана III относятся и первые случаи использования великим князем титула «царь» (или «кесарь») в дипломатической переписке, — пока только в отношениях с мелкими германскими князьями и Ливонским орденом; царский титул начинает широко использоваться в литературных произведениях. Этот факт чрезвычайно показателен: со времён начала монголо-татарского ига «царём» именовался хан Орды; к русским князьям, не имеющим государственной самостоятельности, такой титул почти никогда не применялся</a:t>
            </a:r>
          </a:p>
        </p:txBody>
      </p:sp>
    </p:spTree>
    <p:extLst>
      <p:ext uri="{BB962C8B-B14F-4D97-AF65-F5344CB8AC3E}">
        <p14:creationId xmlns:p14="http://schemas.microsoft.com/office/powerpoint/2010/main" val="1197294318"/>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29040" y="246220"/>
            <a:ext cx="492443"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12</a:t>
            </a:r>
          </a:p>
        </p:txBody>
      </p:sp>
      <p:sp>
        <p:nvSpPr>
          <p:cNvPr id="2" name="Прямоугольник 1"/>
          <p:cNvSpPr/>
          <p:nvPr/>
        </p:nvSpPr>
        <p:spPr>
          <a:xfrm>
            <a:off x="0" y="0"/>
            <a:ext cx="10426998" cy="523220"/>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Формирование государственной идеологии.</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6B6E529B-DE5C-4858-8F12-00135FF72306}"/>
              </a:ext>
            </a:extLst>
          </p:cNvPr>
          <p:cNvSpPr/>
          <p:nvPr/>
        </p:nvSpPr>
        <p:spPr>
          <a:xfrm>
            <a:off x="483851" y="1173354"/>
            <a:ext cx="11224298" cy="5586145"/>
          </a:xfrm>
          <a:prstGeom prst="rect">
            <a:avLst/>
          </a:prstGeom>
        </p:spPr>
        <p:txBody>
          <a:bodyPr wrap="square">
            <a:spAutoFit/>
          </a:bodyPr>
          <a:lstStyle/>
          <a:p>
            <a:pPr algn="l"/>
            <a:r>
              <a:rPr lang="ru-RU" sz="1700" dirty="0">
                <a:latin typeface="Times New Roman" panose="02020603050405020304" pitchFamily="18" charset="0"/>
                <a:ea typeface="Tahoma" panose="020B0604030504040204" pitchFamily="34" charset="0"/>
                <a:cs typeface="Times New Roman" panose="02020603050405020304" pitchFamily="18" charset="0"/>
              </a:rPr>
              <a:t>	Появление двуглавого орла в качестве государственного символа Московского государства зафиксировано в конце XV века: он изображён на печати одной из грамот, выданной в 1497 году Иваном III. Несколько ранее аналогичный символ появился на монетах тверского княжества (ещё до присоединения к Москве); ряд новгородских монет, отчеканенных уже под властью великого князя, также несёт этот знак. Относительно происхождения двуглавого орла в исторической литературе существуют различные мнения:</a:t>
            </a:r>
          </a:p>
          <a:p>
            <a:pPr algn="l"/>
            <a:r>
              <a:rPr lang="ru-RU" sz="1700" dirty="0">
                <a:latin typeface="Times New Roman" panose="02020603050405020304" pitchFamily="18" charset="0"/>
                <a:ea typeface="Tahoma" panose="020B0604030504040204" pitchFamily="34" charset="0"/>
                <a:cs typeface="Times New Roman" panose="02020603050405020304" pitchFamily="18" charset="0"/>
              </a:rPr>
              <a:t>	Наиболее традиционный взгляд на его появление в качестве государственного символа заключается в том, что орёл был заимствован из Византии, а принесла его с собой племянница последнего византийского императора и жена Ивана III, Софья Палеолог; восходит это мнение к Карамзину. Как отмечается в современных исследованиях, помимо явных сильных сторон, у этой версии есть и недостатки: в частности, Софья происходила из </a:t>
            </a:r>
            <a:r>
              <a:rPr lang="ru-RU" sz="1700" dirty="0" err="1">
                <a:latin typeface="Times New Roman" panose="02020603050405020304" pitchFamily="18" charset="0"/>
                <a:ea typeface="Tahoma" panose="020B0604030504040204" pitchFamily="34" charset="0"/>
                <a:cs typeface="Times New Roman" panose="02020603050405020304" pitchFamily="18" charset="0"/>
              </a:rPr>
              <a:t>Мореи</a:t>
            </a:r>
            <a:r>
              <a:rPr lang="ru-RU" sz="1700" dirty="0">
                <a:latin typeface="Times New Roman" panose="02020603050405020304" pitchFamily="18" charset="0"/>
                <a:ea typeface="Tahoma" panose="020B0604030504040204" pitchFamily="34" charset="0"/>
                <a:cs typeface="Times New Roman" panose="02020603050405020304" pitchFamily="18" charset="0"/>
              </a:rPr>
              <a:t> — с окраины Византийской империи; орёл появился в государственной практике едва ли не через два десятилетия после брака великого князя с византийской царевной; и, наконец, неизвестно ни о каких претензиях Ивана III на византийский престол. В качестве модификации византийской теории происхождения орла получила некоторую известность южнославянская теория, связанная со значительным использованием двуглавых орлов на окраинах византийского мира. Вместе с тем, следов подобного взаимодействия пока обнаружить не удалось, и сам облик двуглавого орла Ивана III отличается от его предполагаемых южнославянских прототипов. Ещё одной теорией происхождения орла можно считать мнение о заимствовании орла из Священной Римской империи, использовавшей этот символ с 1442 года — и этом случае эмблема символизирует равенство рангов императора Священной Римской империи и великого князя московского. Отмечают также, что одним из символом, изображавшимся на монетах Новгородской республики, являлся одноглавый орёл; в этой версии появление двуглавого орла на печати великого князя выглядит развитием местных традиций. Стоит отметить, что в настоящий момент однозначного мнения о том, какая из теорий точней описывает действительность, не существует.</a:t>
            </a:r>
          </a:p>
        </p:txBody>
      </p:sp>
    </p:spTree>
    <p:extLst>
      <p:ext uri="{BB962C8B-B14F-4D97-AF65-F5344CB8AC3E}">
        <p14:creationId xmlns:p14="http://schemas.microsoft.com/office/powerpoint/2010/main" val="21856865"/>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29040" y="246220"/>
            <a:ext cx="492443"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13</a:t>
            </a:r>
          </a:p>
        </p:txBody>
      </p:sp>
      <p:sp>
        <p:nvSpPr>
          <p:cNvPr id="2" name="Прямоугольник 1"/>
          <p:cNvSpPr/>
          <p:nvPr/>
        </p:nvSpPr>
        <p:spPr>
          <a:xfrm>
            <a:off x="0" y="0"/>
            <a:ext cx="10426998" cy="523220"/>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Образование Великого княжества литовского.</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6B6E529B-DE5C-4858-8F12-00135FF72306}"/>
              </a:ext>
            </a:extLst>
          </p:cNvPr>
          <p:cNvSpPr/>
          <p:nvPr/>
        </p:nvSpPr>
        <p:spPr>
          <a:xfrm>
            <a:off x="483851" y="1173354"/>
            <a:ext cx="11224298" cy="4801314"/>
          </a:xfrm>
          <a:prstGeom prst="rect">
            <a:avLst/>
          </a:prstGeom>
        </p:spPr>
        <p:txBody>
          <a:bodyPr wrap="square">
            <a:spAutoFit/>
          </a:bodyPr>
          <a:lstStyle/>
          <a:p>
            <a:pPr algn="l"/>
            <a:r>
              <a:rPr lang="ru-RU" sz="1700" dirty="0">
                <a:latin typeface="Times New Roman" panose="02020603050405020304" pitchFamily="18" charset="0"/>
                <a:ea typeface="Tahoma" panose="020B0604030504040204" pitchFamily="34" charset="0"/>
                <a:cs typeface="Times New Roman" panose="02020603050405020304" pitchFamily="18" charset="0"/>
              </a:rPr>
              <a:t>	Причинами образования Великого княжества Литовского (ВКЛ) были следующие</a:t>
            </a:r>
            <a:r>
              <a:rPr lang="en-US" sz="1700" dirty="0">
                <a:latin typeface="Times New Roman" panose="02020603050405020304" pitchFamily="18" charset="0"/>
                <a:ea typeface="Tahoma" panose="020B0604030504040204" pitchFamily="34" charset="0"/>
                <a:cs typeface="Times New Roman" panose="02020603050405020304" pitchFamily="18" charset="0"/>
              </a:rPr>
              <a:t>:</a:t>
            </a:r>
          </a:p>
          <a:p>
            <a:pPr marL="285750" indent="-285750" algn="l">
              <a:buFont typeface="Arial" panose="020B0604020202020204" pitchFamily="34" charset="0"/>
              <a:buChar char="•"/>
            </a:pPr>
            <a:r>
              <a:rPr lang="ru-RU" sz="1700" dirty="0">
                <a:latin typeface="Times New Roman" panose="02020603050405020304" pitchFamily="18" charset="0"/>
                <a:ea typeface="Tahoma" panose="020B0604030504040204" pitchFamily="34" charset="0"/>
                <a:cs typeface="Times New Roman" panose="02020603050405020304" pitchFamily="18" charset="0"/>
              </a:rPr>
              <a:t>Внешнеполитические причины связаны с необходимостью организации обороны от рыцарей-крестоносцев.</a:t>
            </a:r>
            <a:endParaRPr lang="en-US" sz="170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gn="l">
              <a:buFont typeface="Arial" panose="020B0604020202020204" pitchFamily="34" charset="0"/>
              <a:buChar char="•"/>
            </a:pPr>
            <a:r>
              <a:rPr lang="ru-RU" sz="1700" dirty="0">
                <a:latin typeface="Times New Roman" panose="02020603050405020304" pitchFamily="18" charset="0"/>
                <a:ea typeface="Tahoma" panose="020B0604030504040204" pitchFamily="34" charset="0"/>
                <a:cs typeface="Times New Roman" panose="02020603050405020304" pitchFamily="18" charset="0"/>
              </a:rPr>
              <a:t>Внутриполитические причины требовали преодолеть феодальную раздробленность</a:t>
            </a:r>
            <a:endParaRPr lang="en-US" sz="170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gn="l">
              <a:buFont typeface="Arial" panose="020B0604020202020204" pitchFamily="34" charset="0"/>
              <a:buChar char="•"/>
            </a:pPr>
            <a:r>
              <a:rPr lang="ru-RU" sz="1700" dirty="0">
                <a:latin typeface="Times New Roman" panose="02020603050405020304" pitchFamily="18" charset="0"/>
                <a:ea typeface="Tahoma" panose="020B0604030504040204" pitchFamily="34" charset="0"/>
                <a:cs typeface="Times New Roman" panose="02020603050405020304" pitchFamily="18" charset="0"/>
              </a:rPr>
              <a:t>Экономические причины были связаны с отделением ремесла от сельского хозяйства и развитием торговых отношений между разными территориями, что содействовало их объединению</a:t>
            </a:r>
            <a:endParaRPr lang="en-US" sz="1700" dirty="0">
              <a:latin typeface="Times New Roman" panose="02020603050405020304" pitchFamily="18" charset="0"/>
              <a:ea typeface="Tahoma" panose="020B0604030504040204" pitchFamily="34" charset="0"/>
              <a:cs typeface="Times New Roman" panose="02020603050405020304" pitchFamily="18" charset="0"/>
            </a:endParaRPr>
          </a:p>
          <a:p>
            <a:pPr algn="l"/>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ru-RU" sz="1700" dirty="0">
                <a:latin typeface="Times New Roman" panose="02020603050405020304" pitchFamily="18" charset="0"/>
                <a:ea typeface="Tahoma" panose="020B0604030504040204" pitchFamily="34" charset="0"/>
                <a:cs typeface="Times New Roman" panose="02020603050405020304" pitchFamily="18" charset="0"/>
              </a:rPr>
              <a:t>Процесс образования ВКЛ начался в середине XIII в. вместе с возвышением </a:t>
            </a:r>
            <a:r>
              <a:rPr lang="ru-RU" sz="1700" dirty="0" err="1">
                <a:latin typeface="Times New Roman" panose="02020603050405020304" pitchFamily="18" charset="0"/>
                <a:ea typeface="Tahoma" panose="020B0604030504040204" pitchFamily="34" charset="0"/>
                <a:cs typeface="Times New Roman" panose="02020603050405020304" pitchFamily="18" charset="0"/>
              </a:rPr>
              <a:t>Новогородского</a:t>
            </a:r>
            <a:r>
              <a:rPr lang="ru-RU" sz="1700" dirty="0">
                <a:latin typeface="Times New Roman" panose="02020603050405020304" pitchFamily="18" charset="0"/>
                <a:ea typeface="Tahoma" panose="020B0604030504040204" pitchFamily="34" charset="0"/>
                <a:cs typeface="Times New Roman" panose="02020603050405020304" pitchFamily="18" charset="0"/>
              </a:rPr>
              <a:t> княжества. Этому способствовали его удаленность от района борьбы с крестоносцами, высокий уровень развития сельского хозяйства, ремесла и торговли. Основные события, положившие начало образованию ВКЛ, разворачивались в верхнем и среднем течении реки Неман – на территории, охватывающей современные северо-западные земли Беларуси (Гродненская область) и частично восточные земли современной Литовской Республики. В процессах образования государства приняли участие восточнославянское христианское население белорусских земель и балтское языческое население литовских земель. Согласно предположению некоторых историков именно </a:t>
            </a:r>
            <a:r>
              <a:rPr lang="ru-RU" sz="1700" dirty="0" err="1">
                <a:latin typeface="Times New Roman" panose="02020603050405020304" pitchFamily="18" charset="0"/>
                <a:ea typeface="Tahoma" panose="020B0604030504040204" pitchFamily="34" charset="0"/>
                <a:cs typeface="Times New Roman" panose="02020603050405020304" pitchFamily="18" charset="0"/>
              </a:rPr>
              <a:t>Новогородское</a:t>
            </a:r>
            <a:r>
              <a:rPr lang="ru-RU" sz="1700" dirty="0">
                <a:latin typeface="Times New Roman" panose="02020603050405020304" pitchFamily="18" charset="0"/>
                <a:ea typeface="Tahoma" panose="020B0604030504040204" pitchFamily="34" charset="0"/>
                <a:cs typeface="Times New Roman" panose="02020603050405020304" pitchFamily="18" charset="0"/>
              </a:rPr>
              <a:t> княжество и его местное население сыграли важную роль в объединении белорусских земель и образовании первоначального княжества Литовского. Также существует версия, что определяющую роль в образовании княжества сыграли литовские феодалы, которые захватили белорусские земли. Летопись сообщает о Литве </a:t>
            </a:r>
            <a:r>
              <a:rPr lang="ru-RU" sz="1700" dirty="0" err="1">
                <a:latin typeface="Times New Roman" panose="02020603050405020304" pitchFamily="18" charset="0"/>
                <a:ea typeface="Tahoma" panose="020B0604030504040204" pitchFamily="34" charset="0"/>
                <a:cs typeface="Times New Roman" panose="02020603050405020304" pitchFamily="18" charset="0"/>
              </a:rPr>
              <a:t>Миидовга</a:t>
            </a:r>
            <a:r>
              <a:rPr lang="ru-RU" sz="1700" dirty="0">
                <a:latin typeface="Times New Roman" panose="02020603050405020304" pitchFamily="18" charset="0"/>
                <a:ea typeface="Tahoma" panose="020B0604030504040204" pitchFamily="34" charset="0"/>
                <a:cs typeface="Times New Roman" panose="02020603050405020304" pitchFamily="18" charset="0"/>
              </a:rPr>
              <a:t>, одного из местных балтских князей, вынужденного в результате междоусобной борьбы направиться с остатками своей дружины с балтской территории в соседний </a:t>
            </a:r>
            <a:r>
              <a:rPr lang="ru-RU" sz="1700" dirty="0" err="1">
                <a:latin typeface="Times New Roman" panose="02020603050405020304" pitchFamily="18" charset="0"/>
                <a:ea typeface="Tahoma" panose="020B0604030504040204" pitchFamily="34" charset="0"/>
                <a:cs typeface="Times New Roman" panose="02020603050405020304" pitchFamily="18" charset="0"/>
              </a:rPr>
              <a:t>Новогородок</a:t>
            </a:r>
            <a:r>
              <a:rPr lang="ru-RU" sz="1700" dirty="0">
                <a:latin typeface="Times New Roman" panose="02020603050405020304" pitchFamily="18" charset="0"/>
                <a:ea typeface="Tahoma" panose="020B0604030504040204" pitchFamily="34" charset="0"/>
                <a:cs typeface="Times New Roman" panose="02020603050405020304" pitchFamily="18" charset="0"/>
              </a:rPr>
              <a:t> (теперешний Новогрудок). Здесь этот князь-язычник принял христианство и сделал город своей резиденцией. В 1253 г. произошла коронации </a:t>
            </a:r>
            <a:r>
              <a:rPr lang="ru-RU" sz="1700" dirty="0" err="1">
                <a:latin typeface="Times New Roman" panose="02020603050405020304" pitchFamily="18" charset="0"/>
                <a:ea typeface="Tahoma" panose="020B0604030504040204" pitchFamily="34" charset="0"/>
                <a:cs typeface="Times New Roman" panose="02020603050405020304" pitchFamily="18" charset="0"/>
              </a:rPr>
              <a:t>Миндовга</a:t>
            </a:r>
            <a:r>
              <a:rPr lang="ru-RU" sz="1700" dirty="0">
                <a:latin typeface="Times New Roman" panose="02020603050405020304" pitchFamily="18" charset="0"/>
                <a:ea typeface="Tahoma" panose="020B0604030504040204" pitchFamily="34" charset="0"/>
                <a:cs typeface="Times New Roman" panose="02020603050405020304" pitchFamily="18" charset="0"/>
              </a:rPr>
              <a:t>. </a:t>
            </a:r>
          </a:p>
        </p:txBody>
      </p:sp>
    </p:spTree>
    <p:extLst>
      <p:ext uri="{BB962C8B-B14F-4D97-AF65-F5344CB8AC3E}">
        <p14:creationId xmlns:p14="http://schemas.microsoft.com/office/powerpoint/2010/main" val="3979212605"/>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29040" y="246220"/>
            <a:ext cx="492443"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14</a:t>
            </a:r>
            <a:endParaRPr lang="ru-RU" sz="2400" dirty="0">
              <a:latin typeface="Times New Roman" panose="02020603050405020304" pitchFamily="18" charset="0"/>
              <a:cs typeface="Times New Roman" panose="02020603050405020304" pitchFamily="18" charset="0"/>
            </a:endParaRPr>
          </a:p>
        </p:txBody>
      </p:sp>
      <p:sp>
        <p:nvSpPr>
          <p:cNvPr id="2" name="Прямоугольник 1"/>
          <p:cNvSpPr/>
          <p:nvPr/>
        </p:nvSpPr>
        <p:spPr>
          <a:xfrm>
            <a:off x="0" y="0"/>
            <a:ext cx="10426998" cy="523220"/>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Образование Великого княжества литовского.</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074" name="Picture 2">
            <a:extLst>
              <a:ext uri="{FF2B5EF4-FFF2-40B4-BE49-F238E27FC236}">
                <a16:creationId xmlns:a16="http://schemas.microsoft.com/office/drawing/2014/main" id="{FDFE0807-82E1-4C97-BB07-7E5E3AD58D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510"/>
          <a:stretch/>
        </p:blipFill>
        <p:spPr bwMode="auto">
          <a:xfrm>
            <a:off x="3026675" y="632531"/>
            <a:ext cx="5673572" cy="55929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0BAF97B-AC5F-4598-9A4E-5B7CAC9A805D}"/>
              </a:ext>
            </a:extLst>
          </p:cNvPr>
          <p:cNvSpPr txBox="1"/>
          <p:nvPr/>
        </p:nvSpPr>
        <p:spPr>
          <a:xfrm>
            <a:off x="2732673" y="6225468"/>
            <a:ext cx="6261575" cy="369332"/>
          </a:xfrm>
          <a:prstGeom prst="rect">
            <a:avLst/>
          </a:prstGeom>
          <a:noFill/>
        </p:spPr>
        <p:txBody>
          <a:bodyPr wrap="square" rtlCol="0">
            <a:spAutoFit/>
          </a:bodyPr>
          <a:lstStyle/>
          <a:p>
            <a:r>
              <a:rPr lang="ru-RU" dirty="0"/>
              <a:t>Рисунок 4 –  карта Великого Княжества Литовского</a:t>
            </a:r>
          </a:p>
        </p:txBody>
      </p:sp>
    </p:spTree>
    <p:extLst>
      <p:ext uri="{BB962C8B-B14F-4D97-AF65-F5344CB8AC3E}">
        <p14:creationId xmlns:p14="http://schemas.microsoft.com/office/powerpoint/2010/main" val="2225634323"/>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29040" y="246220"/>
            <a:ext cx="492443"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15</a:t>
            </a:r>
          </a:p>
        </p:txBody>
      </p:sp>
      <p:sp>
        <p:nvSpPr>
          <p:cNvPr id="2" name="Прямоугольник 1"/>
          <p:cNvSpPr/>
          <p:nvPr/>
        </p:nvSpPr>
        <p:spPr>
          <a:xfrm>
            <a:off x="0" y="0"/>
            <a:ext cx="10426998" cy="523220"/>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Реформы “Избранной рады”</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Прямоугольник 9">
            <a:extLst>
              <a:ext uri="{FF2B5EF4-FFF2-40B4-BE49-F238E27FC236}">
                <a16:creationId xmlns:a16="http://schemas.microsoft.com/office/drawing/2014/main" id="{73F1E2BA-4771-4C7C-AE59-B910AEC183CF}"/>
              </a:ext>
            </a:extLst>
          </p:cNvPr>
          <p:cNvSpPr/>
          <p:nvPr/>
        </p:nvSpPr>
        <p:spPr>
          <a:xfrm>
            <a:off x="192619" y="1128810"/>
            <a:ext cx="5015574" cy="5355312"/>
          </a:xfrm>
          <a:prstGeom prst="rect">
            <a:avLst/>
          </a:prstGeom>
        </p:spPr>
        <p:txBody>
          <a:bodyPr wrap="square">
            <a:spAutoFit/>
          </a:bodyPr>
          <a:lstStyle/>
          <a:p>
            <a:pPr algn="just"/>
            <a:r>
              <a:rPr lang="ru-RU" dirty="0">
                <a:latin typeface="Times New Roman" panose="02020603050405020304" pitchFamily="18" charset="0"/>
                <a:ea typeface="Tahoma" panose="020B0604030504040204" pitchFamily="34" charset="0"/>
                <a:cs typeface="Times New Roman" panose="02020603050405020304" pitchFamily="18" charset="0"/>
              </a:rPr>
              <a:t>Задачи избранной рады заключалось в обсуждение тех задач и процессов, которые происходят в стране и за ее пределами, и поиск пути решения этих проблем, которые накопились. В состав этого органа входили следующие люди:</a:t>
            </a:r>
          </a:p>
          <a:p>
            <a:pPr marL="285750" indent="-285750" algn="just">
              <a:buFont typeface="Arial" panose="020B0604020202020204" pitchFamily="34" charset="0"/>
              <a:buChar char="•"/>
            </a:pPr>
            <a:r>
              <a:rPr lang="ru-RU" dirty="0">
                <a:latin typeface="Times New Roman" panose="02020603050405020304" pitchFamily="18" charset="0"/>
                <a:ea typeface="Tahoma" panose="020B0604030504040204" pitchFamily="34" charset="0"/>
                <a:cs typeface="Times New Roman" panose="02020603050405020304" pitchFamily="18" charset="0"/>
              </a:rPr>
              <a:t>Андрей Курбский</a:t>
            </a:r>
          </a:p>
          <a:p>
            <a:pPr marL="285750" indent="-285750" algn="just">
              <a:buFont typeface="Arial" panose="020B0604020202020204" pitchFamily="34" charset="0"/>
              <a:buChar char="•"/>
            </a:pPr>
            <a:r>
              <a:rPr lang="ru-RU" dirty="0">
                <a:latin typeface="Times New Roman" panose="02020603050405020304" pitchFamily="18" charset="0"/>
                <a:ea typeface="Tahoma" panose="020B0604030504040204" pitchFamily="34" charset="0"/>
                <a:cs typeface="Times New Roman" panose="02020603050405020304" pitchFamily="18" charset="0"/>
              </a:rPr>
              <a:t>Священник Сильвестр</a:t>
            </a:r>
          </a:p>
          <a:p>
            <a:pPr marL="285750" indent="-285750" algn="just">
              <a:buFont typeface="Arial" panose="020B0604020202020204" pitchFamily="34" charset="0"/>
              <a:buChar char="•"/>
            </a:pPr>
            <a:r>
              <a:rPr lang="ru-RU" dirty="0">
                <a:latin typeface="Times New Roman" panose="02020603050405020304" pitchFamily="18" charset="0"/>
                <a:ea typeface="Tahoma" panose="020B0604030504040204" pitchFamily="34" charset="0"/>
                <a:cs typeface="Times New Roman" panose="02020603050405020304" pitchFamily="18" charset="0"/>
              </a:rPr>
              <a:t>Митрополит Макарий</a:t>
            </a:r>
          </a:p>
          <a:p>
            <a:pPr marL="285750" indent="-285750" algn="just">
              <a:buFont typeface="Arial" panose="020B0604020202020204" pitchFamily="34" charset="0"/>
              <a:buChar char="•"/>
            </a:pPr>
            <a:r>
              <a:rPr lang="ru-RU" dirty="0">
                <a:latin typeface="Times New Roman" panose="02020603050405020304" pitchFamily="18" charset="0"/>
                <a:ea typeface="Tahoma" panose="020B0604030504040204" pitchFamily="34" charset="0"/>
                <a:cs typeface="Times New Roman" panose="02020603050405020304" pitchFamily="18" charset="0"/>
              </a:rPr>
              <a:t>Алексей Федорович </a:t>
            </a:r>
            <a:r>
              <a:rPr lang="ru-RU" dirty="0" err="1">
                <a:latin typeface="Times New Roman" panose="02020603050405020304" pitchFamily="18" charset="0"/>
                <a:ea typeface="Tahoma" panose="020B0604030504040204" pitchFamily="34" charset="0"/>
                <a:cs typeface="Times New Roman" panose="02020603050405020304" pitchFamily="18" charset="0"/>
              </a:rPr>
              <a:t>Адашёв</a:t>
            </a:r>
            <a:endParaRPr lang="ru-RU"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gn="just">
              <a:buFont typeface="Arial" panose="020B0604020202020204" pitchFamily="34" charset="0"/>
              <a:buChar char="•"/>
            </a:pPr>
            <a:r>
              <a:rPr lang="ru-RU" dirty="0">
                <a:latin typeface="Times New Roman" panose="02020603050405020304" pitchFamily="18" charset="0"/>
                <a:ea typeface="Tahoma" panose="020B0604030504040204" pitchFamily="34" charset="0"/>
                <a:cs typeface="Times New Roman" panose="02020603050405020304" pitchFamily="18" charset="0"/>
              </a:rPr>
              <a:t>Иван </a:t>
            </a:r>
            <a:r>
              <a:rPr lang="ru-RU" dirty="0" err="1">
                <a:latin typeface="Times New Roman" panose="02020603050405020304" pitchFamily="18" charset="0"/>
                <a:ea typeface="Tahoma" panose="020B0604030504040204" pitchFamily="34" charset="0"/>
                <a:cs typeface="Times New Roman" panose="02020603050405020304" pitchFamily="18" charset="0"/>
              </a:rPr>
              <a:t>Висковатый</a:t>
            </a:r>
            <a:endParaRPr lang="ru-RU"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ru-RU" dirty="0">
                <a:latin typeface="Times New Roman" panose="02020603050405020304" pitchFamily="18" charset="0"/>
                <a:ea typeface="Tahoma" panose="020B0604030504040204" pitchFamily="34" charset="0"/>
                <a:cs typeface="Times New Roman" panose="02020603050405020304" pitchFamily="18" charset="0"/>
              </a:rPr>
              <a:t>Некоторые историки приписывают данному кружку Воротынских, Шереметьевых и других. Проблема заключается в том, что большинство историков приписывают к Избранной Раде большое количество людей, но редко могут подтвердить документально (или еще как-то) их причастность к данному органу.</a:t>
            </a:r>
          </a:p>
          <a:p>
            <a:pPr algn="just"/>
            <a:endParaRPr lang="ru-RU"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16" name="Picture 3">
            <a:extLst>
              <a:ext uri="{FF2B5EF4-FFF2-40B4-BE49-F238E27FC236}">
                <a16:creationId xmlns:a16="http://schemas.microsoft.com/office/drawing/2014/main" id="{620DD549-7321-47E4-AFE4-A5A32196F75B}"/>
              </a:ext>
            </a:extLst>
          </p:cNvPr>
          <p:cNvPicPr>
            <a:picLocks noChangeAspect="1"/>
          </p:cNvPicPr>
          <p:nvPr/>
        </p:nvPicPr>
        <p:blipFill>
          <a:blip r:embed="rId2"/>
          <a:srcRect/>
          <a:stretch>
            <a:fillRect/>
          </a:stretch>
        </p:blipFill>
        <p:spPr>
          <a:xfrm>
            <a:off x="5301437" y="1931906"/>
            <a:ext cx="3854249" cy="2633737"/>
          </a:xfrm>
          <a:prstGeom prst="rect">
            <a:avLst/>
          </a:prstGeom>
        </p:spPr>
      </p:pic>
      <p:pic>
        <p:nvPicPr>
          <p:cNvPr id="17" name="Picture 4">
            <a:extLst>
              <a:ext uri="{FF2B5EF4-FFF2-40B4-BE49-F238E27FC236}">
                <a16:creationId xmlns:a16="http://schemas.microsoft.com/office/drawing/2014/main" id="{41C47AEE-7342-48DE-A4F0-17333814DDE3}"/>
              </a:ext>
            </a:extLst>
          </p:cNvPr>
          <p:cNvPicPr>
            <a:picLocks noChangeAspect="1"/>
          </p:cNvPicPr>
          <p:nvPr/>
        </p:nvPicPr>
        <p:blipFill>
          <a:blip r:embed="rId3"/>
          <a:srcRect/>
          <a:stretch>
            <a:fillRect/>
          </a:stretch>
        </p:blipFill>
        <p:spPr>
          <a:xfrm>
            <a:off x="9248930" y="1724829"/>
            <a:ext cx="2750451" cy="3643846"/>
          </a:xfrm>
          <a:prstGeom prst="rect">
            <a:avLst/>
          </a:prstGeom>
        </p:spPr>
      </p:pic>
      <p:sp>
        <p:nvSpPr>
          <p:cNvPr id="18" name="TextBox 17">
            <a:extLst>
              <a:ext uri="{FF2B5EF4-FFF2-40B4-BE49-F238E27FC236}">
                <a16:creationId xmlns:a16="http://schemas.microsoft.com/office/drawing/2014/main" id="{50D2ACAF-107A-4D6A-A58A-A3D5FB1F4AD4}"/>
              </a:ext>
            </a:extLst>
          </p:cNvPr>
          <p:cNvSpPr txBox="1"/>
          <p:nvPr/>
        </p:nvSpPr>
        <p:spPr>
          <a:xfrm>
            <a:off x="4570040" y="4565643"/>
            <a:ext cx="5317044" cy="646331"/>
          </a:xfrm>
          <a:prstGeom prst="rect">
            <a:avLst/>
          </a:prstGeom>
          <a:noFill/>
        </p:spPr>
        <p:txBody>
          <a:bodyPr wrap="square" rtlCol="0">
            <a:spAutoFit/>
          </a:bodyPr>
          <a:lstStyle/>
          <a:p>
            <a:pPr algn="ctr"/>
            <a:r>
              <a:rPr lang="ru-RU" dirty="0"/>
              <a:t>Рисунок 5 –  </a:t>
            </a:r>
            <a:r>
              <a:rPr lang="ru-RU" sz="1800" dirty="0">
                <a:latin typeface="Times Neue Roman"/>
              </a:rPr>
              <a:t>Священник</a:t>
            </a:r>
          </a:p>
          <a:p>
            <a:pPr algn="ctr"/>
            <a:r>
              <a:rPr lang="ru-RU" sz="1800" dirty="0">
                <a:latin typeface="Times Neue Roman"/>
              </a:rPr>
              <a:t>Сильвестр (</a:t>
            </a:r>
            <a:r>
              <a:rPr lang="ru-RU" sz="1800" dirty="0" err="1">
                <a:latin typeface="Times Neue Roman"/>
              </a:rPr>
              <a:t>прототоп</a:t>
            </a:r>
            <a:r>
              <a:rPr lang="ru-RU" sz="1800" dirty="0">
                <a:latin typeface="Times Neue Roman"/>
              </a:rPr>
              <a:t>)</a:t>
            </a:r>
            <a:endParaRPr lang="ru-RU" dirty="0"/>
          </a:p>
        </p:txBody>
      </p:sp>
      <p:sp>
        <p:nvSpPr>
          <p:cNvPr id="19" name="TextBox 18">
            <a:extLst>
              <a:ext uri="{FF2B5EF4-FFF2-40B4-BE49-F238E27FC236}">
                <a16:creationId xmlns:a16="http://schemas.microsoft.com/office/drawing/2014/main" id="{798BA6A1-8D5A-49A2-A3BB-8947B044AF23}"/>
              </a:ext>
            </a:extLst>
          </p:cNvPr>
          <p:cNvSpPr txBox="1"/>
          <p:nvPr/>
        </p:nvSpPr>
        <p:spPr>
          <a:xfrm>
            <a:off x="8116739" y="5402813"/>
            <a:ext cx="5317044" cy="646331"/>
          </a:xfrm>
          <a:prstGeom prst="rect">
            <a:avLst/>
          </a:prstGeom>
          <a:noFill/>
        </p:spPr>
        <p:txBody>
          <a:bodyPr wrap="square" rtlCol="0">
            <a:spAutoFit/>
          </a:bodyPr>
          <a:lstStyle/>
          <a:p>
            <a:pPr algn="ctr"/>
            <a:r>
              <a:rPr lang="ru-RU" dirty="0"/>
              <a:t>Рисунок 6 – </a:t>
            </a:r>
          </a:p>
          <a:p>
            <a:pPr algn="ctr"/>
            <a:r>
              <a:rPr lang="ru-RU" sz="1800" dirty="0">
                <a:latin typeface="Times Neue Roman"/>
              </a:rPr>
              <a:t>Митрополит Макарий</a:t>
            </a:r>
            <a:endParaRPr lang="ru-RU" dirty="0"/>
          </a:p>
        </p:txBody>
      </p:sp>
    </p:spTree>
    <p:extLst>
      <p:ext uri="{BB962C8B-B14F-4D97-AF65-F5344CB8AC3E}">
        <p14:creationId xmlns:p14="http://schemas.microsoft.com/office/powerpoint/2010/main" val="3636192056"/>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29040" y="246220"/>
            <a:ext cx="492443"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16</a:t>
            </a:r>
          </a:p>
        </p:txBody>
      </p:sp>
      <p:sp>
        <p:nvSpPr>
          <p:cNvPr id="2" name="Прямоугольник 1"/>
          <p:cNvSpPr/>
          <p:nvPr/>
        </p:nvSpPr>
        <p:spPr>
          <a:xfrm>
            <a:off x="0" y="0"/>
            <a:ext cx="10426998" cy="523220"/>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Реформы “Избранной рады”</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Рисунок 2">
            <a:extLst>
              <a:ext uri="{FF2B5EF4-FFF2-40B4-BE49-F238E27FC236}">
                <a16:creationId xmlns:a16="http://schemas.microsoft.com/office/drawing/2014/main" id="{682424E0-5E5E-4BD9-A989-1EF8537F1234}"/>
              </a:ext>
            </a:extLst>
          </p:cNvPr>
          <p:cNvPicPr>
            <a:picLocks noChangeAspect="1"/>
          </p:cNvPicPr>
          <p:nvPr/>
        </p:nvPicPr>
        <p:blipFill>
          <a:blip r:embed="rId2"/>
          <a:stretch>
            <a:fillRect/>
          </a:stretch>
        </p:blipFill>
        <p:spPr>
          <a:xfrm>
            <a:off x="474365" y="1621340"/>
            <a:ext cx="10901363" cy="4535658"/>
          </a:xfrm>
          <a:prstGeom prst="rect">
            <a:avLst/>
          </a:prstGeom>
        </p:spPr>
      </p:pic>
    </p:spTree>
    <p:extLst>
      <p:ext uri="{BB962C8B-B14F-4D97-AF65-F5344CB8AC3E}">
        <p14:creationId xmlns:p14="http://schemas.microsoft.com/office/powerpoint/2010/main" val="2644441615"/>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29040" y="246220"/>
            <a:ext cx="492443"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17</a:t>
            </a:r>
          </a:p>
        </p:txBody>
      </p:sp>
      <p:sp>
        <p:nvSpPr>
          <p:cNvPr id="2" name="Прямоугольник 1"/>
          <p:cNvSpPr/>
          <p:nvPr/>
        </p:nvSpPr>
        <p:spPr>
          <a:xfrm>
            <a:off x="0" y="0"/>
            <a:ext cx="10426998" cy="523220"/>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Реформы “Избранной рады”</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Прямоугольник 9">
            <a:extLst>
              <a:ext uri="{FF2B5EF4-FFF2-40B4-BE49-F238E27FC236}">
                <a16:creationId xmlns:a16="http://schemas.microsoft.com/office/drawing/2014/main" id="{73F1E2BA-4771-4C7C-AE59-B910AEC183CF}"/>
              </a:ext>
            </a:extLst>
          </p:cNvPr>
          <p:cNvSpPr/>
          <p:nvPr/>
        </p:nvSpPr>
        <p:spPr>
          <a:xfrm>
            <a:off x="66315" y="1061711"/>
            <a:ext cx="6353086" cy="5909310"/>
          </a:xfrm>
          <a:prstGeom prst="rect">
            <a:avLst/>
          </a:prstGeom>
        </p:spPr>
        <p:txBody>
          <a:bodyPr wrap="square">
            <a:spAutoFit/>
          </a:bodyPr>
          <a:lstStyle/>
          <a:p>
            <a:pPr algn="just"/>
            <a:r>
              <a:rPr lang="ru-RU" dirty="0">
                <a:latin typeface="Times New Roman" panose="02020603050405020304" pitchFamily="18" charset="0"/>
                <a:ea typeface="Tahoma" panose="020B0604030504040204" pitchFamily="34" charset="0"/>
                <a:cs typeface="Times New Roman" panose="02020603050405020304" pitchFamily="18" charset="0"/>
              </a:rPr>
              <a:t>	Фактически с первых месяцев существования Рады ее участники занялись тем, что начали разрабатывать план объединения русских земель в единый политический центр. Начало этих преобразований случилось в 1549 году. Тогда был проведён первый в истории России Земский собор. Этот собор представлял собой не что иное, как собрание всех правителей всех русских земель. Иван Грозный обратился к присутствующим с заявлением о том, что он осуждает о тех преступлениях, которые проводили бояре пока царь был малолетним, и обещал хранить верность стране и хранить жизнь своих подданных. В дальнейшем именно Земские соборы проводились для того, чтобы проводить реформы и понимать, в каком направлении эти реформы нужно осуществлять. </a:t>
            </a:r>
          </a:p>
          <a:p>
            <a:pPr algn="just"/>
            <a:r>
              <a:rPr lang="ru-RU" dirty="0">
                <a:latin typeface="Times New Roman" panose="02020603050405020304" pitchFamily="18" charset="0"/>
                <a:ea typeface="Tahoma" panose="020B0604030504040204" pitchFamily="34" charset="0"/>
                <a:cs typeface="Times New Roman" panose="02020603050405020304" pitchFamily="18" charset="0"/>
              </a:rPr>
              <a:t>	Примечательно, что именно при Иване Грозном в данный орган власти стали вступать не только представители боярских семей, но и представители менее знатных сословий.</a:t>
            </a:r>
          </a:p>
          <a:p>
            <a:pPr algn="just"/>
            <a:r>
              <a:rPr lang="ru-RU" dirty="0">
                <a:latin typeface="Times New Roman" panose="02020603050405020304" pitchFamily="18" charset="0"/>
                <a:ea typeface="Tahoma" panose="020B0604030504040204" pitchFamily="34" charset="0"/>
                <a:cs typeface="Times New Roman" panose="02020603050405020304" pitchFamily="18" charset="0"/>
              </a:rPr>
              <a:t>	Также у Избранной рады в реформах были следующие начинания (рис. 10)</a:t>
            </a:r>
          </a:p>
          <a:p>
            <a:pPr algn="just"/>
            <a:endParaRPr lang="ru-RU" dirty="0">
              <a:latin typeface="Times New Roman" panose="02020603050405020304" pitchFamily="18" charset="0"/>
              <a:ea typeface="Tahoma" panose="020B0604030504040204" pitchFamily="34" charset="0"/>
              <a:cs typeface="Times New Roman" panose="02020603050405020304" pitchFamily="18" charset="0"/>
            </a:endParaRPr>
          </a:p>
          <a:p>
            <a:pPr algn="just"/>
            <a:endParaRPr lang="ru-RU"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Рисунок 2">
            <a:extLst>
              <a:ext uri="{FF2B5EF4-FFF2-40B4-BE49-F238E27FC236}">
                <a16:creationId xmlns:a16="http://schemas.microsoft.com/office/drawing/2014/main" id="{8A03D751-C034-4B28-9F6C-5AE4705AAD33}"/>
              </a:ext>
            </a:extLst>
          </p:cNvPr>
          <p:cNvPicPr>
            <a:picLocks noChangeAspect="1"/>
          </p:cNvPicPr>
          <p:nvPr/>
        </p:nvPicPr>
        <p:blipFill>
          <a:blip r:embed="rId2"/>
          <a:stretch>
            <a:fillRect/>
          </a:stretch>
        </p:blipFill>
        <p:spPr>
          <a:xfrm>
            <a:off x="6538553" y="1521582"/>
            <a:ext cx="4773376" cy="4257675"/>
          </a:xfrm>
          <a:prstGeom prst="rect">
            <a:avLst/>
          </a:prstGeom>
        </p:spPr>
      </p:pic>
      <p:sp>
        <p:nvSpPr>
          <p:cNvPr id="11" name="TextBox 10">
            <a:extLst>
              <a:ext uri="{FF2B5EF4-FFF2-40B4-BE49-F238E27FC236}">
                <a16:creationId xmlns:a16="http://schemas.microsoft.com/office/drawing/2014/main" id="{9550FD4D-528C-4C93-B108-945C91DC4F1E}"/>
              </a:ext>
            </a:extLst>
          </p:cNvPr>
          <p:cNvSpPr txBox="1"/>
          <p:nvPr/>
        </p:nvSpPr>
        <p:spPr>
          <a:xfrm>
            <a:off x="6419401" y="5796289"/>
            <a:ext cx="5317044" cy="369332"/>
          </a:xfrm>
          <a:prstGeom prst="rect">
            <a:avLst/>
          </a:prstGeom>
          <a:noFill/>
        </p:spPr>
        <p:txBody>
          <a:bodyPr wrap="square" rtlCol="0">
            <a:spAutoFit/>
          </a:bodyPr>
          <a:lstStyle/>
          <a:p>
            <a:pPr algn="ctr"/>
            <a:r>
              <a:rPr lang="ru-RU" dirty="0"/>
              <a:t>Рисунок 10 – </a:t>
            </a:r>
            <a:r>
              <a:rPr lang="ru-RU" sz="1800" dirty="0">
                <a:latin typeface="Times Neue Roman"/>
              </a:rPr>
              <a:t>Реформы Избранной Рады</a:t>
            </a:r>
            <a:endParaRPr lang="ru-RU" dirty="0"/>
          </a:p>
        </p:txBody>
      </p:sp>
    </p:spTree>
    <p:extLst>
      <p:ext uri="{BB962C8B-B14F-4D97-AF65-F5344CB8AC3E}">
        <p14:creationId xmlns:p14="http://schemas.microsoft.com/office/powerpoint/2010/main" val="2828668190"/>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p:cNvSpPr txBox="1">
            <a:spLocks/>
          </p:cNvSpPr>
          <p:nvPr/>
        </p:nvSpPr>
        <p:spPr>
          <a:xfrm>
            <a:off x="4351734" y="314761"/>
            <a:ext cx="3537744" cy="442913"/>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50000"/>
              </a:lnSpc>
              <a:defRPr/>
            </a:pPr>
            <a:r>
              <a:rPr lang="ru-RU" sz="3600" b="1" dirty="0">
                <a:solidFill>
                  <a:schemeClr val="tx1"/>
                </a:solidFill>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Содержание</a:t>
            </a:r>
          </a:p>
        </p:txBody>
      </p:sp>
      <p:sp>
        <p:nvSpPr>
          <p:cNvPr id="14" name="Прямоугольник 13"/>
          <p:cNvSpPr/>
          <p:nvPr/>
        </p:nvSpPr>
        <p:spPr>
          <a:xfrm>
            <a:off x="594238" y="820133"/>
            <a:ext cx="9087644" cy="5905848"/>
          </a:xfrm>
          <a:prstGeom prst="rect">
            <a:avLst/>
          </a:prstGeom>
        </p:spPr>
        <p:txBody>
          <a:bodyPr wrap="square">
            <a:spAutoFit/>
          </a:bodyPr>
          <a:lstStyle/>
          <a:p>
            <a:pPr algn="just">
              <a:lnSpc>
                <a:spcPct val="125000"/>
              </a:lnSpc>
            </a:pPr>
            <a:r>
              <a:rPr lang="ru-RU" sz="1900" b="1" dirty="0">
                <a:latin typeface="Times New Roman" panose="02020603050405020304" pitchFamily="18" charset="0"/>
                <a:ea typeface="Tahoma" panose="020B0604030504040204" pitchFamily="34" charset="0"/>
                <a:cs typeface="Times New Roman" panose="02020603050405020304" pitchFamily="18" charset="0"/>
              </a:rPr>
              <a:t>Введение………………………………</a:t>
            </a:r>
            <a:r>
              <a:rPr lang="en-US" sz="1900" b="1" dirty="0">
                <a:latin typeface="Times New Roman" panose="02020603050405020304" pitchFamily="18" charset="0"/>
                <a:ea typeface="Tahoma" panose="020B0604030504040204" pitchFamily="34" charset="0"/>
                <a:cs typeface="Times New Roman" panose="02020603050405020304" pitchFamily="18" charset="0"/>
              </a:rPr>
              <a:t>...</a:t>
            </a:r>
            <a:r>
              <a:rPr lang="ru-RU" sz="1900" b="1" dirty="0">
                <a:latin typeface="Times New Roman" panose="02020603050405020304" pitchFamily="18" charset="0"/>
                <a:ea typeface="Tahoma" panose="020B0604030504040204" pitchFamily="34" charset="0"/>
                <a:cs typeface="Times New Roman" panose="02020603050405020304" pitchFamily="18" charset="0"/>
              </a:rPr>
              <a:t>…………………………………………</a:t>
            </a:r>
            <a:r>
              <a:rPr lang="en-US" sz="1900" b="1" dirty="0">
                <a:latin typeface="Times New Roman" panose="02020603050405020304" pitchFamily="18" charset="0"/>
                <a:ea typeface="Tahoma" panose="020B0604030504040204" pitchFamily="34" charset="0"/>
                <a:cs typeface="Times New Roman" panose="02020603050405020304" pitchFamily="18" charset="0"/>
              </a:rPr>
              <a:t>……….</a:t>
            </a:r>
            <a:r>
              <a:rPr lang="ru-RU" sz="1900" b="1" dirty="0">
                <a:latin typeface="Times New Roman" panose="02020603050405020304" pitchFamily="18" charset="0"/>
                <a:ea typeface="Tahoma" panose="020B0604030504040204" pitchFamily="34" charset="0"/>
                <a:cs typeface="Times New Roman" panose="02020603050405020304" pitchFamily="18" charset="0"/>
              </a:rPr>
              <a:t>..</a:t>
            </a:r>
            <a:endParaRPr lang="en-US" sz="1900" b="1" dirty="0">
              <a:latin typeface="Times New Roman" panose="02020603050405020304" pitchFamily="18" charset="0"/>
              <a:ea typeface="Tahoma" panose="020B0604030504040204" pitchFamily="34" charset="0"/>
              <a:cs typeface="Times New Roman" panose="02020603050405020304" pitchFamily="18" charset="0"/>
            </a:endParaRPr>
          </a:p>
          <a:p>
            <a:pPr algn="just">
              <a:lnSpc>
                <a:spcPct val="125000"/>
              </a:lnSpc>
            </a:pPr>
            <a:r>
              <a:rPr lang="ru-RU" sz="1900" b="1" dirty="0">
                <a:latin typeface="Times New Roman" panose="02020603050405020304" pitchFamily="18" charset="0"/>
                <a:ea typeface="Tahoma" panose="020B0604030504040204" pitchFamily="34" charset="0"/>
                <a:cs typeface="Times New Roman" panose="02020603050405020304" pitchFamily="18" charset="0"/>
              </a:rPr>
              <a:t>1.	Внутренняя политика Ивана </a:t>
            </a:r>
            <a:r>
              <a:rPr lang="en-US" sz="1900" b="1" dirty="0">
                <a:latin typeface="Times New Roman" panose="02020603050405020304" pitchFamily="18" charset="0"/>
                <a:ea typeface="Tahoma" panose="020B0604030504040204" pitchFamily="34" charset="0"/>
                <a:cs typeface="Times New Roman" panose="02020603050405020304" pitchFamily="18" charset="0"/>
              </a:rPr>
              <a:t>III</a:t>
            </a:r>
            <a:r>
              <a:rPr lang="ru-RU" sz="1900" b="1" dirty="0">
                <a:latin typeface="Times New Roman" panose="02020603050405020304" pitchFamily="18" charset="0"/>
                <a:ea typeface="Tahoma" panose="020B0604030504040204" pitchFamily="34" charset="0"/>
                <a:cs typeface="Times New Roman" panose="02020603050405020304" pitchFamily="18" charset="0"/>
              </a:rPr>
              <a:t>: организация управления на местах (кормления), местничество. Судебник 1497 г……………………………..…………....</a:t>
            </a:r>
          </a:p>
          <a:p>
            <a:pPr algn="just">
              <a:lnSpc>
                <a:spcPct val="125000"/>
              </a:lnSpc>
            </a:pPr>
            <a:r>
              <a:rPr lang="ru-RU" sz="1900" b="1" dirty="0">
                <a:latin typeface="Times New Roman" panose="02020603050405020304" pitchFamily="18" charset="0"/>
                <a:ea typeface="Tahoma" panose="020B0604030504040204" pitchFamily="34" charset="0"/>
                <a:cs typeface="Times New Roman" panose="02020603050405020304" pitchFamily="18" charset="0"/>
              </a:rPr>
              <a:t>2.	Организация вооруженных сил в 15-нач. 16 вв. Формирование поместной системы. Помещики - “русские рыцари”?..........</a:t>
            </a:r>
            <a:r>
              <a:rPr lang="en-US" sz="1900" b="1" dirty="0">
                <a:latin typeface="Times New Roman" panose="02020603050405020304" pitchFamily="18" charset="0"/>
                <a:ea typeface="Tahoma" panose="020B0604030504040204" pitchFamily="34" charset="0"/>
                <a:cs typeface="Times New Roman" panose="02020603050405020304" pitchFamily="18" charset="0"/>
              </a:rPr>
              <a:t>………………………………………</a:t>
            </a:r>
            <a:r>
              <a:rPr lang="ru-RU" sz="1900" b="1" dirty="0">
                <a:latin typeface="Times New Roman" panose="02020603050405020304" pitchFamily="18" charset="0"/>
                <a:ea typeface="Tahoma" panose="020B0604030504040204" pitchFamily="34" charset="0"/>
                <a:cs typeface="Times New Roman" panose="02020603050405020304" pitchFamily="18" charset="0"/>
              </a:rPr>
              <a:t>.</a:t>
            </a:r>
          </a:p>
          <a:p>
            <a:pPr algn="just">
              <a:lnSpc>
                <a:spcPct val="125000"/>
              </a:lnSpc>
            </a:pPr>
            <a:r>
              <a:rPr lang="ru-RU" sz="1900" b="1" dirty="0">
                <a:latin typeface="Times New Roman" panose="02020603050405020304" pitchFamily="18" charset="0"/>
                <a:ea typeface="Tahoma" panose="020B0604030504040204" pitchFamily="34" charset="0"/>
                <a:cs typeface="Times New Roman" panose="02020603050405020304" pitchFamily="18" charset="0"/>
              </a:rPr>
              <a:t>3.	Формирование государственной идеологии.…….</a:t>
            </a:r>
            <a:r>
              <a:rPr lang="en-US" sz="1900" b="1" dirty="0">
                <a:latin typeface="Times New Roman" panose="02020603050405020304" pitchFamily="18" charset="0"/>
                <a:ea typeface="Tahoma" panose="020B0604030504040204" pitchFamily="34" charset="0"/>
                <a:cs typeface="Times New Roman" panose="02020603050405020304" pitchFamily="18" charset="0"/>
              </a:rPr>
              <a:t>………………………………..</a:t>
            </a:r>
            <a:r>
              <a:rPr lang="ru-RU" sz="1900" b="1" dirty="0">
                <a:latin typeface="Times New Roman" panose="02020603050405020304" pitchFamily="18" charset="0"/>
                <a:ea typeface="Tahoma" panose="020B0604030504040204" pitchFamily="34" charset="0"/>
                <a:cs typeface="Times New Roman" panose="02020603050405020304" pitchFamily="18" charset="0"/>
              </a:rPr>
              <a:t>.</a:t>
            </a:r>
            <a:endParaRPr lang="en-US" sz="1900" b="1" dirty="0">
              <a:latin typeface="Times New Roman" panose="02020603050405020304" pitchFamily="18" charset="0"/>
              <a:ea typeface="Tahoma" panose="020B0604030504040204" pitchFamily="34" charset="0"/>
              <a:cs typeface="Times New Roman" panose="02020603050405020304" pitchFamily="18" charset="0"/>
            </a:endParaRPr>
          </a:p>
          <a:p>
            <a:pPr algn="just">
              <a:lnSpc>
                <a:spcPct val="125000"/>
              </a:lnSpc>
            </a:pPr>
            <a:r>
              <a:rPr lang="ru-RU" sz="1900" b="1" dirty="0">
                <a:latin typeface="Times New Roman" panose="02020603050405020304" pitchFamily="18" charset="0"/>
                <a:ea typeface="Tahoma" panose="020B0604030504040204" pitchFamily="34" charset="0"/>
                <a:cs typeface="Times New Roman" panose="02020603050405020304" pitchFamily="18" charset="0"/>
              </a:rPr>
              <a:t>4</a:t>
            </a:r>
            <a:r>
              <a:rPr lang="en-US" sz="1900" b="1" dirty="0">
                <a:latin typeface="Times New Roman" panose="02020603050405020304" pitchFamily="18" charset="0"/>
                <a:ea typeface="Tahoma" panose="020B0604030504040204" pitchFamily="34" charset="0"/>
                <a:cs typeface="Times New Roman" panose="02020603050405020304" pitchFamily="18" charset="0"/>
              </a:rPr>
              <a:t>.</a:t>
            </a:r>
            <a:r>
              <a:rPr lang="ru-RU" sz="1900" b="1" dirty="0">
                <a:latin typeface="Times New Roman" panose="02020603050405020304" pitchFamily="18" charset="0"/>
                <a:ea typeface="Tahoma" panose="020B0604030504040204" pitchFamily="34" charset="0"/>
                <a:cs typeface="Times New Roman" panose="02020603050405020304" pitchFamily="18" charset="0"/>
              </a:rPr>
              <a:t>	Образование Великого княжества литовского……….…………………………...</a:t>
            </a:r>
          </a:p>
          <a:p>
            <a:pPr algn="just">
              <a:lnSpc>
                <a:spcPct val="125000"/>
              </a:lnSpc>
            </a:pPr>
            <a:r>
              <a:rPr lang="ru-RU" sz="1900" b="1" dirty="0">
                <a:latin typeface="Times New Roman" panose="02020603050405020304" pitchFamily="18" charset="0"/>
                <a:ea typeface="Tahoma" panose="020B0604030504040204" pitchFamily="34" charset="0"/>
                <a:cs typeface="Times New Roman" panose="02020603050405020304" pitchFamily="18" charset="0"/>
              </a:rPr>
              <a:t>5.	Реформы Избранной рады</a:t>
            </a:r>
            <a:r>
              <a:rPr lang="en-US" sz="1900" b="1" dirty="0">
                <a:latin typeface="Times New Roman" panose="02020603050405020304" pitchFamily="18" charset="0"/>
                <a:ea typeface="Tahoma" panose="020B0604030504040204" pitchFamily="34" charset="0"/>
                <a:cs typeface="Times New Roman" panose="02020603050405020304" pitchFamily="18" charset="0"/>
              </a:rPr>
              <a:t>”……</a:t>
            </a:r>
            <a:r>
              <a:rPr lang="ru-RU" sz="1900" b="1" dirty="0">
                <a:latin typeface="Times New Roman" panose="02020603050405020304" pitchFamily="18" charset="0"/>
                <a:ea typeface="Tahoma" panose="020B0604030504040204" pitchFamily="34" charset="0"/>
                <a:cs typeface="Times New Roman" panose="02020603050405020304" pitchFamily="18" charset="0"/>
              </a:rPr>
              <a:t>….</a:t>
            </a:r>
            <a:r>
              <a:rPr lang="en-US" sz="1900" b="1" dirty="0">
                <a:latin typeface="Times New Roman" panose="02020603050405020304" pitchFamily="18" charset="0"/>
                <a:ea typeface="Tahoma" panose="020B0604030504040204" pitchFamily="34" charset="0"/>
                <a:cs typeface="Times New Roman" panose="02020603050405020304" pitchFamily="18" charset="0"/>
              </a:rPr>
              <a:t>…………</a:t>
            </a:r>
            <a:r>
              <a:rPr lang="ru-RU" sz="1900" b="1" dirty="0">
                <a:latin typeface="Times New Roman" panose="02020603050405020304" pitchFamily="18" charset="0"/>
                <a:ea typeface="Tahoma" panose="020B0604030504040204" pitchFamily="34" charset="0"/>
                <a:cs typeface="Times New Roman" panose="02020603050405020304" pitchFamily="18" charset="0"/>
              </a:rPr>
              <a:t>……………………</a:t>
            </a:r>
            <a:r>
              <a:rPr lang="en-US" sz="1900" b="1" dirty="0">
                <a:latin typeface="Times New Roman" panose="02020603050405020304" pitchFamily="18" charset="0"/>
                <a:ea typeface="Tahoma" panose="020B0604030504040204" pitchFamily="34" charset="0"/>
                <a:cs typeface="Times New Roman" panose="02020603050405020304" pitchFamily="18" charset="0"/>
              </a:rPr>
              <a:t>………………</a:t>
            </a:r>
            <a:r>
              <a:rPr lang="ru-RU" sz="1900" b="1" dirty="0">
                <a:latin typeface="Times New Roman" panose="02020603050405020304" pitchFamily="18" charset="0"/>
                <a:ea typeface="Tahoma" panose="020B0604030504040204" pitchFamily="34" charset="0"/>
                <a:cs typeface="Times New Roman" panose="02020603050405020304" pitchFamily="18" charset="0"/>
              </a:rPr>
              <a:t>…</a:t>
            </a:r>
          </a:p>
          <a:p>
            <a:pPr algn="just">
              <a:lnSpc>
                <a:spcPct val="125000"/>
              </a:lnSpc>
            </a:pPr>
            <a:r>
              <a:rPr lang="ru-RU" sz="1900" b="1" dirty="0">
                <a:latin typeface="Times New Roman" panose="02020603050405020304" pitchFamily="18" charset="0"/>
                <a:ea typeface="Tahoma" panose="020B0604030504040204" pitchFamily="34" charset="0"/>
                <a:cs typeface="Times New Roman" panose="02020603050405020304" pitchFamily="18" charset="0"/>
              </a:rPr>
              <a:t>6.	Опричнина……………………………………………...…</a:t>
            </a:r>
            <a:r>
              <a:rPr lang="en-US" sz="1900" b="1" dirty="0">
                <a:latin typeface="Times New Roman" panose="02020603050405020304" pitchFamily="18" charset="0"/>
                <a:ea typeface="Tahoma" panose="020B0604030504040204" pitchFamily="34" charset="0"/>
                <a:cs typeface="Times New Roman" panose="02020603050405020304" pitchFamily="18" charset="0"/>
              </a:rPr>
              <a:t>……………………</a:t>
            </a:r>
            <a:r>
              <a:rPr lang="ru-RU" sz="1900" b="1" dirty="0">
                <a:latin typeface="Times New Roman" panose="02020603050405020304" pitchFamily="18" charset="0"/>
                <a:ea typeface="Tahoma" panose="020B0604030504040204" pitchFamily="34" charset="0"/>
                <a:cs typeface="Times New Roman" panose="02020603050405020304" pitchFamily="18" charset="0"/>
              </a:rPr>
              <a:t>……..</a:t>
            </a:r>
          </a:p>
          <a:p>
            <a:pPr algn="just">
              <a:lnSpc>
                <a:spcPct val="125000"/>
              </a:lnSpc>
            </a:pPr>
            <a:r>
              <a:rPr lang="ru-RU" sz="1900" b="1" dirty="0">
                <a:latin typeface="Times New Roman" panose="02020603050405020304" pitchFamily="18" charset="0"/>
                <a:ea typeface="Tahoma" panose="020B0604030504040204" pitchFamily="34" charset="0"/>
                <a:cs typeface="Times New Roman" panose="02020603050405020304" pitchFamily="18" charset="0"/>
              </a:rPr>
              <a:t>7. Население Российского государства: состав, расселение, основные социальные группы и из взаимоотношения…………………………………………………………...</a:t>
            </a:r>
          </a:p>
          <a:p>
            <a:pPr marL="457200" indent="-457200" algn="just">
              <a:lnSpc>
                <a:spcPct val="125000"/>
              </a:lnSpc>
              <a:buAutoNum type="arabicPeriod" startAt="8"/>
            </a:pPr>
            <a:r>
              <a:rPr lang="ru-RU" sz="1900" b="1" dirty="0">
                <a:latin typeface="Times New Roman" panose="02020603050405020304" pitchFamily="18" charset="0"/>
                <a:ea typeface="Tahoma" panose="020B0604030504040204" pitchFamily="34" charset="0"/>
                <a:cs typeface="Times New Roman" panose="02020603050405020304" pitchFamily="18" charset="0"/>
              </a:rPr>
              <a:t>Население Российского государства: состав, расселение, основные социальные группы и из взаимоотношения……….......…………………………</a:t>
            </a:r>
          </a:p>
          <a:p>
            <a:pPr marL="457200" indent="-457200" algn="just">
              <a:lnSpc>
                <a:spcPct val="125000"/>
              </a:lnSpc>
              <a:buFontTx/>
              <a:buAutoNum type="arabicPeriod" startAt="8"/>
            </a:pPr>
            <a:r>
              <a:rPr lang="ru-RU" sz="1900" b="1" dirty="0">
                <a:latin typeface="Times New Roman" panose="02020603050405020304" pitchFamily="18" charset="0"/>
                <a:ea typeface="Tahoma" panose="020B0604030504040204" pitchFamily="34" charset="0"/>
                <a:cs typeface="Times New Roman" panose="02020603050405020304" pitchFamily="18" charset="0"/>
              </a:rPr>
              <a:t>Россия в международных отношениях (середина </a:t>
            </a:r>
            <a:r>
              <a:rPr lang="en-US" sz="1900" b="1" dirty="0">
                <a:latin typeface="Times New Roman" panose="02020603050405020304" pitchFamily="18" charset="0"/>
                <a:ea typeface="Tahoma" panose="020B0604030504040204" pitchFamily="34" charset="0"/>
                <a:cs typeface="Times New Roman" panose="02020603050405020304" pitchFamily="18" charset="0"/>
              </a:rPr>
              <a:t>XV</a:t>
            </a:r>
            <a:r>
              <a:rPr lang="ru-RU" sz="1900" b="1" dirty="0">
                <a:latin typeface="Times New Roman" panose="02020603050405020304" pitchFamily="18" charset="0"/>
                <a:ea typeface="Tahoma" panose="020B0604030504040204" pitchFamily="34" charset="0"/>
                <a:cs typeface="Times New Roman" panose="02020603050405020304" pitchFamily="18" charset="0"/>
              </a:rPr>
              <a:t> - конец </a:t>
            </a:r>
            <a:r>
              <a:rPr lang="en-US" sz="1900" b="1" dirty="0">
                <a:latin typeface="Times New Roman" panose="02020603050405020304" pitchFamily="18" charset="0"/>
                <a:ea typeface="Tahoma" panose="020B0604030504040204" pitchFamily="34" charset="0"/>
                <a:cs typeface="Times New Roman" panose="02020603050405020304" pitchFamily="18" charset="0"/>
              </a:rPr>
              <a:t>XVI</a:t>
            </a:r>
            <a:r>
              <a:rPr lang="ru-RU" sz="1900" b="1" dirty="0">
                <a:latin typeface="Times New Roman" panose="02020603050405020304" pitchFamily="18" charset="0"/>
                <a:ea typeface="Tahoma" panose="020B0604030504040204" pitchFamily="34" charset="0"/>
                <a:cs typeface="Times New Roman" panose="02020603050405020304" pitchFamily="18" charset="0"/>
              </a:rPr>
              <a:t> вв.)...............</a:t>
            </a:r>
          </a:p>
          <a:p>
            <a:pPr algn="just">
              <a:lnSpc>
                <a:spcPct val="125000"/>
              </a:lnSpc>
            </a:pPr>
            <a:r>
              <a:rPr lang="ru-RU" sz="1900" b="1" dirty="0">
                <a:latin typeface="Times New Roman" panose="02020603050405020304" pitchFamily="18" charset="0"/>
                <a:ea typeface="Tahoma" panose="020B0604030504040204" pitchFamily="34" charset="0"/>
                <a:cs typeface="Times New Roman" panose="02020603050405020304" pitchFamily="18" charset="0"/>
              </a:rPr>
              <a:t>Заключение…………………………...................................</a:t>
            </a:r>
            <a:r>
              <a:rPr lang="en-US" sz="1900" b="1" dirty="0">
                <a:latin typeface="Times New Roman" panose="02020603050405020304" pitchFamily="18" charset="0"/>
                <a:ea typeface="Tahoma" panose="020B0604030504040204" pitchFamily="34" charset="0"/>
                <a:cs typeface="Times New Roman" panose="02020603050405020304" pitchFamily="18" charset="0"/>
              </a:rPr>
              <a:t>.………………………………</a:t>
            </a:r>
            <a:endParaRPr lang="ru-RU" sz="1900" b="1" dirty="0">
              <a:latin typeface="Times New Roman" panose="02020603050405020304" pitchFamily="18" charset="0"/>
              <a:ea typeface="Tahoma" panose="020B0604030504040204" pitchFamily="34" charset="0"/>
              <a:cs typeface="Times New Roman" panose="02020603050405020304" pitchFamily="18" charset="0"/>
            </a:endParaRPr>
          </a:p>
          <a:p>
            <a:pPr algn="just">
              <a:lnSpc>
                <a:spcPct val="125000"/>
              </a:lnSpc>
            </a:pPr>
            <a:r>
              <a:rPr lang="ru-RU" sz="1900" b="1" dirty="0">
                <a:latin typeface="Times New Roman" panose="02020603050405020304" pitchFamily="18" charset="0"/>
                <a:ea typeface="Tahoma" panose="020B0604030504040204" pitchFamily="34" charset="0"/>
                <a:cs typeface="Times New Roman" panose="02020603050405020304" pitchFamily="18" charset="0"/>
              </a:rPr>
              <a:t>Список использованных источников................................................................................</a:t>
            </a:r>
          </a:p>
        </p:txBody>
      </p:sp>
      <p:sp>
        <p:nvSpPr>
          <p:cNvPr id="2" name="TextBox 1"/>
          <p:cNvSpPr txBox="1"/>
          <p:nvPr/>
        </p:nvSpPr>
        <p:spPr>
          <a:xfrm>
            <a:off x="9681882" y="820133"/>
            <a:ext cx="667843" cy="5905848"/>
          </a:xfrm>
          <a:prstGeom prst="rect">
            <a:avLst/>
          </a:prstGeom>
          <a:noFill/>
        </p:spPr>
        <p:txBody>
          <a:bodyPr wrap="square" rtlCol="0">
            <a:spAutoFit/>
          </a:bodyPr>
          <a:lstStyle/>
          <a:p>
            <a:pPr>
              <a:lnSpc>
                <a:spcPct val="125000"/>
              </a:lnSpc>
            </a:pPr>
            <a:r>
              <a:rPr lang="en-US" sz="1900" dirty="0">
                <a:latin typeface="Times New Roman" panose="02020603050405020304" pitchFamily="18" charset="0"/>
                <a:ea typeface="Tahoma" panose="020B0604030504040204" pitchFamily="34" charset="0"/>
                <a:cs typeface="Times New Roman" panose="02020603050405020304" pitchFamily="18" charset="0"/>
              </a:rPr>
              <a:t>1</a:t>
            </a:r>
          </a:p>
          <a:p>
            <a:pPr>
              <a:lnSpc>
                <a:spcPct val="125000"/>
              </a:lnSpc>
            </a:pPr>
            <a:endParaRPr lang="en-US" sz="1900" dirty="0">
              <a:latin typeface="Times New Roman" panose="02020603050405020304" pitchFamily="18" charset="0"/>
              <a:ea typeface="Tahoma" panose="020B0604030504040204" pitchFamily="34" charset="0"/>
              <a:cs typeface="Times New Roman" panose="02020603050405020304" pitchFamily="18" charset="0"/>
            </a:endParaRPr>
          </a:p>
          <a:p>
            <a:pPr>
              <a:lnSpc>
                <a:spcPct val="125000"/>
              </a:lnSpc>
            </a:pPr>
            <a:r>
              <a:rPr lang="en-US" sz="1900" dirty="0">
                <a:latin typeface="Times New Roman" panose="02020603050405020304" pitchFamily="18" charset="0"/>
                <a:ea typeface="Tahoma" panose="020B0604030504040204" pitchFamily="34" charset="0"/>
                <a:cs typeface="Times New Roman" panose="02020603050405020304" pitchFamily="18" charset="0"/>
              </a:rPr>
              <a:t>4</a:t>
            </a:r>
          </a:p>
          <a:p>
            <a:pPr>
              <a:lnSpc>
                <a:spcPct val="125000"/>
              </a:lnSpc>
            </a:pPr>
            <a:endParaRPr lang="en-US" sz="1900" dirty="0">
              <a:latin typeface="Times New Roman" panose="02020603050405020304" pitchFamily="18" charset="0"/>
              <a:ea typeface="Tahoma" panose="020B0604030504040204" pitchFamily="34" charset="0"/>
              <a:cs typeface="Times New Roman" panose="02020603050405020304" pitchFamily="18" charset="0"/>
            </a:endParaRPr>
          </a:p>
          <a:p>
            <a:pPr>
              <a:lnSpc>
                <a:spcPct val="125000"/>
              </a:lnSpc>
            </a:pPr>
            <a:r>
              <a:rPr lang="ru-RU" sz="1900" dirty="0">
                <a:latin typeface="Times New Roman" panose="02020603050405020304" pitchFamily="18" charset="0"/>
                <a:ea typeface="Tahoma" panose="020B0604030504040204" pitchFamily="34" charset="0"/>
                <a:cs typeface="Times New Roman" panose="02020603050405020304" pitchFamily="18" charset="0"/>
              </a:rPr>
              <a:t>9</a:t>
            </a:r>
            <a:endParaRPr lang="en-US" sz="1900" dirty="0">
              <a:latin typeface="Times New Roman" panose="02020603050405020304" pitchFamily="18" charset="0"/>
              <a:ea typeface="Tahoma" panose="020B0604030504040204" pitchFamily="34" charset="0"/>
              <a:cs typeface="Times New Roman" panose="02020603050405020304" pitchFamily="18" charset="0"/>
            </a:endParaRPr>
          </a:p>
          <a:p>
            <a:pPr>
              <a:lnSpc>
                <a:spcPct val="125000"/>
              </a:lnSpc>
            </a:pPr>
            <a:r>
              <a:rPr lang="ru-RU" sz="1900" dirty="0">
                <a:latin typeface="Times New Roman" panose="02020603050405020304" pitchFamily="18" charset="0"/>
                <a:ea typeface="Tahoma" panose="020B0604030504040204" pitchFamily="34" charset="0"/>
                <a:cs typeface="Times New Roman" panose="02020603050405020304" pitchFamily="18" charset="0"/>
              </a:rPr>
              <a:t>11</a:t>
            </a:r>
            <a:endParaRPr lang="en-US" sz="1900" dirty="0">
              <a:latin typeface="Times New Roman" panose="02020603050405020304" pitchFamily="18" charset="0"/>
              <a:ea typeface="Tahoma" panose="020B0604030504040204" pitchFamily="34" charset="0"/>
              <a:cs typeface="Times New Roman" panose="02020603050405020304" pitchFamily="18" charset="0"/>
            </a:endParaRPr>
          </a:p>
          <a:p>
            <a:pPr>
              <a:lnSpc>
                <a:spcPct val="125000"/>
              </a:lnSpc>
            </a:pPr>
            <a:r>
              <a:rPr lang="ru-RU" sz="1900" dirty="0">
                <a:latin typeface="Times New Roman" panose="02020603050405020304" pitchFamily="18" charset="0"/>
                <a:ea typeface="Tahoma" panose="020B0604030504040204" pitchFamily="34" charset="0"/>
                <a:cs typeface="Times New Roman" panose="02020603050405020304" pitchFamily="18" charset="0"/>
              </a:rPr>
              <a:t>13</a:t>
            </a:r>
            <a:endParaRPr lang="en-US" sz="1900" dirty="0">
              <a:latin typeface="Times New Roman" panose="02020603050405020304" pitchFamily="18" charset="0"/>
              <a:ea typeface="Tahoma" panose="020B0604030504040204" pitchFamily="34" charset="0"/>
              <a:cs typeface="Times New Roman" panose="02020603050405020304" pitchFamily="18" charset="0"/>
            </a:endParaRPr>
          </a:p>
          <a:p>
            <a:pPr>
              <a:lnSpc>
                <a:spcPct val="125000"/>
              </a:lnSpc>
            </a:pPr>
            <a:r>
              <a:rPr lang="ru-RU" sz="1900" dirty="0">
                <a:latin typeface="Times New Roman" panose="02020603050405020304" pitchFamily="18" charset="0"/>
                <a:ea typeface="Tahoma" panose="020B0604030504040204" pitchFamily="34" charset="0"/>
                <a:cs typeface="Times New Roman" panose="02020603050405020304" pitchFamily="18" charset="0"/>
              </a:rPr>
              <a:t>15</a:t>
            </a:r>
            <a:endParaRPr lang="en-US" sz="1900" dirty="0">
              <a:latin typeface="Times New Roman" panose="02020603050405020304" pitchFamily="18" charset="0"/>
              <a:ea typeface="Tahoma" panose="020B0604030504040204" pitchFamily="34" charset="0"/>
              <a:cs typeface="Times New Roman" panose="02020603050405020304" pitchFamily="18" charset="0"/>
            </a:endParaRPr>
          </a:p>
          <a:p>
            <a:pPr>
              <a:lnSpc>
                <a:spcPct val="125000"/>
              </a:lnSpc>
            </a:pPr>
            <a:r>
              <a:rPr lang="ru-RU" sz="1900" dirty="0">
                <a:latin typeface="Times New Roman" panose="02020603050405020304" pitchFamily="18" charset="0"/>
                <a:ea typeface="Tahoma" panose="020B0604030504040204" pitchFamily="34" charset="0"/>
                <a:cs typeface="Times New Roman" panose="02020603050405020304" pitchFamily="18" charset="0"/>
              </a:rPr>
              <a:t>23</a:t>
            </a:r>
            <a:endParaRPr lang="en-US" sz="1900" dirty="0">
              <a:latin typeface="Times New Roman" panose="02020603050405020304" pitchFamily="18" charset="0"/>
              <a:ea typeface="Tahoma" panose="020B0604030504040204" pitchFamily="34" charset="0"/>
              <a:cs typeface="Times New Roman" panose="02020603050405020304" pitchFamily="18" charset="0"/>
            </a:endParaRPr>
          </a:p>
          <a:p>
            <a:pPr>
              <a:lnSpc>
                <a:spcPct val="125000"/>
              </a:lnSpc>
            </a:pPr>
            <a:endParaRPr lang="en-US" sz="1900" dirty="0">
              <a:latin typeface="Times New Roman" panose="02020603050405020304" pitchFamily="18" charset="0"/>
              <a:ea typeface="Tahoma" panose="020B0604030504040204" pitchFamily="34" charset="0"/>
              <a:cs typeface="Times New Roman" panose="02020603050405020304" pitchFamily="18" charset="0"/>
            </a:endParaRPr>
          </a:p>
          <a:p>
            <a:pPr>
              <a:lnSpc>
                <a:spcPct val="125000"/>
              </a:lnSpc>
            </a:pPr>
            <a:r>
              <a:rPr lang="ru-RU" sz="1900" dirty="0">
                <a:latin typeface="Times New Roman" panose="02020603050405020304" pitchFamily="18" charset="0"/>
                <a:ea typeface="Tahoma" panose="020B0604030504040204" pitchFamily="34" charset="0"/>
                <a:cs typeface="Times New Roman" panose="02020603050405020304" pitchFamily="18" charset="0"/>
              </a:rPr>
              <a:t>26</a:t>
            </a:r>
            <a:endParaRPr lang="en-US" sz="1900" dirty="0">
              <a:latin typeface="Times New Roman" panose="02020603050405020304" pitchFamily="18" charset="0"/>
              <a:ea typeface="Tahoma" panose="020B0604030504040204" pitchFamily="34" charset="0"/>
              <a:cs typeface="Times New Roman" panose="02020603050405020304" pitchFamily="18" charset="0"/>
            </a:endParaRPr>
          </a:p>
          <a:p>
            <a:pPr>
              <a:lnSpc>
                <a:spcPct val="125000"/>
              </a:lnSpc>
            </a:pPr>
            <a:endParaRPr lang="en-US" sz="1900" dirty="0">
              <a:latin typeface="Times New Roman" panose="02020603050405020304" pitchFamily="18" charset="0"/>
              <a:ea typeface="Tahoma" panose="020B0604030504040204" pitchFamily="34" charset="0"/>
              <a:cs typeface="Times New Roman" panose="02020603050405020304" pitchFamily="18" charset="0"/>
            </a:endParaRPr>
          </a:p>
          <a:p>
            <a:pPr>
              <a:lnSpc>
                <a:spcPct val="125000"/>
              </a:lnSpc>
            </a:pPr>
            <a:r>
              <a:rPr lang="ru-RU" sz="1900" dirty="0">
                <a:latin typeface="Times New Roman" panose="02020603050405020304" pitchFamily="18" charset="0"/>
                <a:ea typeface="Tahoma" panose="020B0604030504040204" pitchFamily="34" charset="0"/>
                <a:cs typeface="Times New Roman" panose="02020603050405020304" pitchFamily="18" charset="0"/>
              </a:rPr>
              <a:t>32</a:t>
            </a:r>
            <a:endParaRPr lang="en-US" sz="1900" dirty="0">
              <a:latin typeface="Times New Roman" panose="02020603050405020304" pitchFamily="18" charset="0"/>
              <a:ea typeface="Tahoma" panose="020B0604030504040204" pitchFamily="34" charset="0"/>
              <a:cs typeface="Times New Roman" panose="02020603050405020304" pitchFamily="18" charset="0"/>
            </a:endParaRPr>
          </a:p>
          <a:p>
            <a:pPr>
              <a:lnSpc>
                <a:spcPct val="125000"/>
              </a:lnSpc>
            </a:pPr>
            <a:r>
              <a:rPr lang="ru-RU" sz="1900" dirty="0">
                <a:latin typeface="Times New Roman" panose="02020603050405020304" pitchFamily="18" charset="0"/>
                <a:ea typeface="Tahoma" panose="020B0604030504040204" pitchFamily="34" charset="0"/>
                <a:cs typeface="Times New Roman" panose="02020603050405020304" pitchFamily="18" charset="0"/>
              </a:rPr>
              <a:t>35</a:t>
            </a:r>
            <a:endParaRPr lang="en-US" sz="1900" dirty="0">
              <a:latin typeface="Times New Roman" panose="02020603050405020304" pitchFamily="18" charset="0"/>
              <a:ea typeface="Tahoma" panose="020B0604030504040204" pitchFamily="34" charset="0"/>
              <a:cs typeface="Times New Roman" panose="02020603050405020304" pitchFamily="18" charset="0"/>
            </a:endParaRPr>
          </a:p>
          <a:p>
            <a:pPr>
              <a:lnSpc>
                <a:spcPct val="125000"/>
              </a:lnSpc>
            </a:pPr>
            <a:r>
              <a:rPr lang="ru-RU" sz="1900" dirty="0">
                <a:latin typeface="Times New Roman" panose="02020603050405020304" pitchFamily="18" charset="0"/>
                <a:ea typeface="Tahoma" panose="020B0604030504040204" pitchFamily="34" charset="0"/>
                <a:cs typeface="Times New Roman" panose="02020603050405020304" pitchFamily="18" charset="0"/>
              </a:rPr>
              <a:t>37</a:t>
            </a:r>
          </a:p>
          <a:p>
            <a:pPr>
              <a:lnSpc>
                <a:spcPct val="125000"/>
              </a:lnSpc>
            </a:pPr>
            <a:r>
              <a:rPr lang="ru-RU" sz="1900" dirty="0">
                <a:latin typeface="Times New Roman" panose="02020603050405020304" pitchFamily="18" charset="0"/>
                <a:ea typeface="Tahoma" panose="020B0604030504040204" pitchFamily="34" charset="0"/>
                <a:cs typeface="Times New Roman" panose="02020603050405020304" pitchFamily="18" charset="0"/>
              </a:rPr>
              <a:t>38</a:t>
            </a:r>
            <a:endParaRPr lang="en-US" sz="19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759938065"/>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29040" y="246220"/>
            <a:ext cx="492443"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18</a:t>
            </a:r>
          </a:p>
        </p:txBody>
      </p:sp>
      <p:sp>
        <p:nvSpPr>
          <p:cNvPr id="2" name="Прямоугольник 1"/>
          <p:cNvSpPr/>
          <p:nvPr/>
        </p:nvSpPr>
        <p:spPr>
          <a:xfrm>
            <a:off x="0" y="0"/>
            <a:ext cx="10426998" cy="523220"/>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Реформы “Избранной рады”</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Рисунок 3">
            <a:extLst>
              <a:ext uri="{FF2B5EF4-FFF2-40B4-BE49-F238E27FC236}">
                <a16:creationId xmlns:a16="http://schemas.microsoft.com/office/drawing/2014/main" id="{1A5D146B-F348-4E91-86C3-1CB72E6FA55D}"/>
              </a:ext>
            </a:extLst>
          </p:cNvPr>
          <p:cNvPicPr>
            <a:picLocks noChangeAspect="1"/>
          </p:cNvPicPr>
          <p:nvPr/>
        </p:nvPicPr>
        <p:blipFill>
          <a:blip r:embed="rId2"/>
          <a:stretch>
            <a:fillRect/>
          </a:stretch>
        </p:blipFill>
        <p:spPr>
          <a:xfrm>
            <a:off x="434133" y="725999"/>
            <a:ext cx="10094907" cy="5709239"/>
          </a:xfrm>
          <a:prstGeom prst="rect">
            <a:avLst/>
          </a:prstGeom>
        </p:spPr>
      </p:pic>
    </p:spTree>
    <p:extLst>
      <p:ext uri="{BB962C8B-B14F-4D97-AF65-F5344CB8AC3E}">
        <p14:creationId xmlns:p14="http://schemas.microsoft.com/office/powerpoint/2010/main" val="3452846502"/>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29040" y="246220"/>
            <a:ext cx="492443"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19</a:t>
            </a:r>
          </a:p>
        </p:txBody>
      </p:sp>
      <p:sp>
        <p:nvSpPr>
          <p:cNvPr id="2" name="Прямоугольник 1"/>
          <p:cNvSpPr/>
          <p:nvPr/>
        </p:nvSpPr>
        <p:spPr>
          <a:xfrm>
            <a:off x="0" y="0"/>
            <a:ext cx="10426998" cy="523220"/>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Реформы “Избранной рады”</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Рисунок 2">
            <a:extLst>
              <a:ext uri="{FF2B5EF4-FFF2-40B4-BE49-F238E27FC236}">
                <a16:creationId xmlns:a16="http://schemas.microsoft.com/office/drawing/2014/main" id="{74090918-21D7-473F-8465-894CD8053D9E}"/>
              </a:ext>
            </a:extLst>
          </p:cNvPr>
          <p:cNvPicPr>
            <a:picLocks noChangeAspect="1"/>
          </p:cNvPicPr>
          <p:nvPr/>
        </p:nvPicPr>
        <p:blipFill>
          <a:blip r:embed="rId2"/>
          <a:stretch>
            <a:fillRect/>
          </a:stretch>
        </p:blipFill>
        <p:spPr>
          <a:xfrm>
            <a:off x="15663" y="707885"/>
            <a:ext cx="11301667" cy="5690992"/>
          </a:xfrm>
          <a:prstGeom prst="rect">
            <a:avLst/>
          </a:prstGeom>
        </p:spPr>
      </p:pic>
    </p:spTree>
    <p:extLst>
      <p:ext uri="{BB962C8B-B14F-4D97-AF65-F5344CB8AC3E}">
        <p14:creationId xmlns:p14="http://schemas.microsoft.com/office/powerpoint/2010/main" val="3206023061"/>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13377" y="246220"/>
            <a:ext cx="492443"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20</a:t>
            </a:r>
          </a:p>
        </p:txBody>
      </p:sp>
      <p:sp>
        <p:nvSpPr>
          <p:cNvPr id="2" name="Прямоугольник 1"/>
          <p:cNvSpPr/>
          <p:nvPr/>
        </p:nvSpPr>
        <p:spPr>
          <a:xfrm>
            <a:off x="-15663" y="0"/>
            <a:ext cx="10426998" cy="523220"/>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Реформы “Избранной рады”</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pic>
        <p:nvPicPr>
          <p:cNvPr id="8" name="Picture 4">
            <a:extLst>
              <a:ext uri="{FF2B5EF4-FFF2-40B4-BE49-F238E27FC236}">
                <a16:creationId xmlns:a16="http://schemas.microsoft.com/office/drawing/2014/main" id="{A1AF8C10-561F-4284-AA90-72F7E0135D8C}"/>
              </a:ext>
            </a:extLst>
          </p:cNvPr>
          <p:cNvPicPr>
            <a:picLocks noChangeAspect="1"/>
          </p:cNvPicPr>
          <p:nvPr/>
        </p:nvPicPr>
        <p:blipFill>
          <a:blip r:embed="rId2"/>
          <a:srcRect/>
          <a:stretch>
            <a:fillRect/>
          </a:stretch>
        </p:blipFill>
        <p:spPr>
          <a:xfrm>
            <a:off x="188097" y="1088720"/>
            <a:ext cx="6362606" cy="3161295"/>
          </a:xfrm>
          <a:prstGeom prst="rect">
            <a:avLst/>
          </a:prstGeom>
        </p:spPr>
      </p:pic>
      <p:sp>
        <p:nvSpPr>
          <p:cNvPr id="9" name="TextBox 5">
            <a:extLst>
              <a:ext uri="{FF2B5EF4-FFF2-40B4-BE49-F238E27FC236}">
                <a16:creationId xmlns:a16="http://schemas.microsoft.com/office/drawing/2014/main" id="{A4538B0F-848A-484A-83E0-8B286A091FE6}"/>
              </a:ext>
            </a:extLst>
          </p:cNvPr>
          <p:cNvSpPr txBox="1"/>
          <p:nvPr/>
        </p:nvSpPr>
        <p:spPr>
          <a:xfrm>
            <a:off x="6550703" y="1197446"/>
            <a:ext cx="5434752" cy="4185761"/>
          </a:xfrm>
          <a:prstGeom prst="rect">
            <a:avLst/>
          </a:prstGeom>
        </p:spPr>
        <p:txBody>
          <a:bodyPr wrap="square" lIns="0" tIns="0" rIns="0" bIns="0" rtlCol="0" anchor="t">
            <a:spAutoFit/>
          </a:bodyPr>
          <a:lstStyle/>
          <a:p>
            <a:pPr marL="479865" lvl="1" indent="-239932" algn="just" defTabSz="914400">
              <a:buFont typeface="Arial"/>
              <a:buChar char="•"/>
            </a:pPr>
            <a:r>
              <a:rPr lang="en-US" sz="1600" dirty="0" err="1">
                <a:solidFill>
                  <a:prstClr val="white"/>
                </a:solidFill>
                <a:latin typeface="Times Neue Roman"/>
              </a:rPr>
              <a:t>Кроме</a:t>
            </a:r>
            <a:r>
              <a:rPr lang="en-US" sz="1600" dirty="0">
                <a:solidFill>
                  <a:prstClr val="white"/>
                </a:solidFill>
                <a:latin typeface="Times Neue Roman"/>
              </a:rPr>
              <a:t> </a:t>
            </a:r>
            <a:r>
              <a:rPr lang="en-US" sz="1600" dirty="0" err="1">
                <a:solidFill>
                  <a:prstClr val="white"/>
                </a:solidFill>
                <a:latin typeface="Times Neue Roman"/>
              </a:rPr>
              <a:t>того</a:t>
            </a:r>
            <a:r>
              <a:rPr lang="en-US" sz="1600" dirty="0">
                <a:solidFill>
                  <a:prstClr val="white"/>
                </a:solidFill>
                <a:latin typeface="Times Neue Roman"/>
              </a:rPr>
              <a:t> </a:t>
            </a:r>
            <a:r>
              <a:rPr lang="en-US" sz="1600" dirty="0" err="1">
                <a:solidFill>
                  <a:prstClr val="white"/>
                </a:solidFill>
                <a:latin typeface="Times Neue Roman"/>
              </a:rPr>
              <a:t>реформа</a:t>
            </a:r>
            <a:r>
              <a:rPr lang="en-US" sz="1600" dirty="0">
                <a:solidFill>
                  <a:prstClr val="white"/>
                </a:solidFill>
                <a:latin typeface="Times Neue Roman"/>
              </a:rPr>
              <a:t> </a:t>
            </a:r>
            <a:r>
              <a:rPr lang="en-US" sz="1600" dirty="0" err="1">
                <a:solidFill>
                  <a:prstClr val="white"/>
                </a:solidFill>
                <a:latin typeface="Times Neue Roman"/>
              </a:rPr>
              <a:t>местного</a:t>
            </a:r>
            <a:r>
              <a:rPr lang="en-US" sz="1600" dirty="0">
                <a:solidFill>
                  <a:prstClr val="white"/>
                </a:solidFill>
                <a:latin typeface="Times Neue Roman"/>
              </a:rPr>
              <a:t> </a:t>
            </a:r>
            <a:r>
              <a:rPr lang="en-US" sz="1600" dirty="0" err="1">
                <a:solidFill>
                  <a:prstClr val="white"/>
                </a:solidFill>
                <a:latin typeface="Times Neue Roman"/>
              </a:rPr>
              <a:t>управления</a:t>
            </a:r>
            <a:r>
              <a:rPr lang="en-US" sz="1600" dirty="0">
                <a:solidFill>
                  <a:prstClr val="white"/>
                </a:solidFill>
                <a:latin typeface="Times Neue Roman"/>
              </a:rPr>
              <a:t> </a:t>
            </a:r>
            <a:r>
              <a:rPr lang="en-US" sz="1600" dirty="0" err="1">
                <a:solidFill>
                  <a:prstClr val="white"/>
                </a:solidFill>
                <a:latin typeface="Times Neue Roman"/>
              </a:rPr>
              <a:t>Избранной</a:t>
            </a:r>
            <a:r>
              <a:rPr lang="en-US" sz="1600" dirty="0">
                <a:solidFill>
                  <a:prstClr val="white"/>
                </a:solidFill>
                <a:latin typeface="Times Neue Roman"/>
              </a:rPr>
              <a:t> </a:t>
            </a:r>
            <a:r>
              <a:rPr lang="en-US" sz="1600" dirty="0" err="1">
                <a:solidFill>
                  <a:prstClr val="white"/>
                </a:solidFill>
                <a:latin typeface="Times Neue Roman"/>
              </a:rPr>
              <a:t>Рады</a:t>
            </a:r>
            <a:r>
              <a:rPr lang="en-US" sz="1600" dirty="0">
                <a:solidFill>
                  <a:prstClr val="white"/>
                </a:solidFill>
                <a:latin typeface="Times Neue Roman"/>
              </a:rPr>
              <a:t> </a:t>
            </a:r>
            <a:r>
              <a:rPr lang="en-US" sz="1600" dirty="0" err="1">
                <a:solidFill>
                  <a:prstClr val="white"/>
                </a:solidFill>
                <a:latin typeface="Times Neue Roman"/>
              </a:rPr>
              <a:t>коснулась</a:t>
            </a:r>
            <a:r>
              <a:rPr lang="en-US" sz="1600" dirty="0">
                <a:solidFill>
                  <a:prstClr val="white"/>
                </a:solidFill>
                <a:latin typeface="Times Neue Roman"/>
              </a:rPr>
              <a:t> и </a:t>
            </a:r>
            <a:r>
              <a:rPr lang="en-US" sz="1600" dirty="0" err="1">
                <a:solidFill>
                  <a:prstClr val="white"/>
                </a:solidFill>
                <a:latin typeface="Times Neue Roman"/>
              </a:rPr>
              <a:t>создания</a:t>
            </a:r>
            <a:r>
              <a:rPr lang="en-US" sz="1600" dirty="0">
                <a:solidFill>
                  <a:prstClr val="white"/>
                </a:solidFill>
                <a:latin typeface="Times Neue Roman"/>
              </a:rPr>
              <a:t> </a:t>
            </a:r>
            <a:r>
              <a:rPr lang="en-US" sz="1600" dirty="0" err="1">
                <a:solidFill>
                  <a:prstClr val="white"/>
                </a:solidFill>
                <a:latin typeface="Times Neue Roman"/>
              </a:rPr>
              <a:t>новых</a:t>
            </a:r>
            <a:r>
              <a:rPr lang="en-US" sz="1600" dirty="0">
                <a:solidFill>
                  <a:prstClr val="white"/>
                </a:solidFill>
                <a:latin typeface="Times Neue Roman"/>
              </a:rPr>
              <a:t> </a:t>
            </a:r>
            <a:r>
              <a:rPr lang="en-US" sz="1600" dirty="0" err="1">
                <a:solidFill>
                  <a:prstClr val="white"/>
                </a:solidFill>
                <a:latin typeface="Times Neue Roman"/>
              </a:rPr>
              <a:t>приказов</a:t>
            </a:r>
            <a:r>
              <a:rPr lang="en-US" sz="1600" dirty="0">
                <a:solidFill>
                  <a:prstClr val="white"/>
                </a:solidFill>
                <a:latin typeface="Times Neue Roman"/>
              </a:rPr>
              <a:t>. </a:t>
            </a:r>
            <a:r>
              <a:rPr lang="en-US" sz="1600" dirty="0" err="1">
                <a:solidFill>
                  <a:prstClr val="white"/>
                </a:solidFill>
                <a:latin typeface="Times Neue Roman"/>
              </a:rPr>
              <a:t>Были</a:t>
            </a:r>
            <a:r>
              <a:rPr lang="en-US" sz="1600" dirty="0">
                <a:solidFill>
                  <a:prstClr val="white"/>
                </a:solidFill>
                <a:latin typeface="Times Neue Roman"/>
              </a:rPr>
              <a:t> </a:t>
            </a:r>
            <a:r>
              <a:rPr lang="en-US" sz="1600" dirty="0" err="1">
                <a:solidFill>
                  <a:prstClr val="white"/>
                </a:solidFill>
                <a:latin typeface="Times Neue Roman"/>
              </a:rPr>
              <a:t>созданы</a:t>
            </a:r>
            <a:r>
              <a:rPr lang="en-US" sz="1600" dirty="0">
                <a:solidFill>
                  <a:prstClr val="white"/>
                </a:solidFill>
                <a:latin typeface="Times Neue Roman"/>
              </a:rPr>
              <a:t> </a:t>
            </a:r>
            <a:r>
              <a:rPr lang="en-US" sz="1600" dirty="0" err="1">
                <a:solidFill>
                  <a:prstClr val="white"/>
                </a:solidFill>
                <a:latin typeface="Times Neue Roman"/>
              </a:rPr>
              <a:t>такие</a:t>
            </a:r>
            <a:r>
              <a:rPr lang="en-US" sz="1600" dirty="0">
                <a:solidFill>
                  <a:prstClr val="white"/>
                </a:solidFill>
                <a:latin typeface="Times Neue Roman"/>
              </a:rPr>
              <a:t> </a:t>
            </a:r>
            <a:r>
              <a:rPr lang="en-US" sz="1600" dirty="0" err="1">
                <a:solidFill>
                  <a:prstClr val="white"/>
                </a:solidFill>
                <a:latin typeface="Times Neue Roman"/>
              </a:rPr>
              <a:t>приказы</a:t>
            </a:r>
            <a:r>
              <a:rPr lang="en-US" sz="1600" dirty="0">
                <a:solidFill>
                  <a:prstClr val="white"/>
                </a:solidFill>
                <a:latin typeface="Times Neue Roman"/>
              </a:rPr>
              <a:t> </a:t>
            </a:r>
            <a:r>
              <a:rPr lang="en-US" sz="1600" dirty="0" err="1">
                <a:solidFill>
                  <a:prstClr val="white"/>
                </a:solidFill>
                <a:latin typeface="Times Neue Roman"/>
              </a:rPr>
              <a:t>как</a:t>
            </a:r>
            <a:r>
              <a:rPr lang="en-US" sz="1600" dirty="0">
                <a:solidFill>
                  <a:prstClr val="white"/>
                </a:solidFill>
                <a:latin typeface="Times Neue Roman"/>
              </a:rPr>
              <a:t>:</a:t>
            </a:r>
          </a:p>
          <a:p>
            <a:pPr marL="697133" lvl="1" indent="-457200" algn="just" defTabSz="914400">
              <a:buFont typeface="+mj-lt"/>
              <a:buAutoNum type="arabicPeriod"/>
            </a:pPr>
            <a:r>
              <a:rPr lang="en-US" sz="1600" dirty="0" err="1">
                <a:solidFill>
                  <a:prstClr val="white"/>
                </a:solidFill>
                <a:latin typeface="Times Neue Roman"/>
              </a:rPr>
              <a:t>Челобитный</a:t>
            </a:r>
            <a:r>
              <a:rPr lang="en-US" sz="1600" dirty="0">
                <a:solidFill>
                  <a:prstClr val="white"/>
                </a:solidFill>
                <a:latin typeface="Times Neue Roman"/>
              </a:rPr>
              <a:t> </a:t>
            </a:r>
            <a:r>
              <a:rPr lang="en-US" sz="1600" dirty="0" err="1">
                <a:solidFill>
                  <a:prstClr val="white"/>
                </a:solidFill>
                <a:latin typeface="Times Neue Roman"/>
              </a:rPr>
              <a:t>приказ</a:t>
            </a:r>
            <a:r>
              <a:rPr lang="en-US" sz="1600" dirty="0">
                <a:solidFill>
                  <a:prstClr val="white"/>
                </a:solidFill>
                <a:latin typeface="Times Neue Roman"/>
              </a:rPr>
              <a:t> - </a:t>
            </a:r>
            <a:r>
              <a:rPr lang="en-US" sz="1600" dirty="0" err="1">
                <a:solidFill>
                  <a:prstClr val="white"/>
                </a:solidFill>
                <a:latin typeface="Times Neue Roman"/>
              </a:rPr>
              <a:t>занимался</a:t>
            </a:r>
            <a:r>
              <a:rPr lang="en-US" sz="1600" dirty="0">
                <a:solidFill>
                  <a:prstClr val="white"/>
                </a:solidFill>
                <a:latin typeface="Times Neue Roman"/>
              </a:rPr>
              <a:t> </a:t>
            </a:r>
            <a:r>
              <a:rPr lang="en-US" sz="1600" dirty="0" err="1">
                <a:solidFill>
                  <a:prstClr val="white"/>
                </a:solidFill>
                <a:latin typeface="Times Neue Roman"/>
              </a:rPr>
              <a:t>распределением</a:t>
            </a:r>
            <a:r>
              <a:rPr lang="en-US" sz="1600" dirty="0">
                <a:solidFill>
                  <a:prstClr val="white"/>
                </a:solidFill>
                <a:latin typeface="Times Neue Roman"/>
              </a:rPr>
              <a:t> </a:t>
            </a:r>
            <a:r>
              <a:rPr lang="en-US" sz="1600" dirty="0" err="1">
                <a:solidFill>
                  <a:prstClr val="white"/>
                </a:solidFill>
                <a:latin typeface="Times Neue Roman"/>
              </a:rPr>
              <a:t>тех</a:t>
            </a:r>
            <a:r>
              <a:rPr lang="en-US" sz="1600" dirty="0">
                <a:solidFill>
                  <a:prstClr val="white"/>
                </a:solidFill>
                <a:latin typeface="Times Neue Roman"/>
              </a:rPr>
              <a:t> </a:t>
            </a:r>
            <a:r>
              <a:rPr lang="en-US" sz="1600" dirty="0" err="1">
                <a:solidFill>
                  <a:prstClr val="white"/>
                </a:solidFill>
                <a:latin typeface="Times Neue Roman"/>
              </a:rPr>
              <a:t>челобитных</a:t>
            </a:r>
            <a:r>
              <a:rPr lang="en-US" sz="1600" dirty="0">
                <a:solidFill>
                  <a:prstClr val="white"/>
                </a:solidFill>
                <a:latin typeface="Times Neue Roman"/>
              </a:rPr>
              <a:t>, </a:t>
            </a:r>
            <a:r>
              <a:rPr lang="en-US" sz="1600" dirty="0" err="1">
                <a:solidFill>
                  <a:prstClr val="white"/>
                </a:solidFill>
                <a:latin typeface="Times Neue Roman"/>
              </a:rPr>
              <a:t>которые</a:t>
            </a:r>
            <a:r>
              <a:rPr lang="en-US" sz="1600" dirty="0">
                <a:solidFill>
                  <a:prstClr val="white"/>
                </a:solidFill>
                <a:latin typeface="Times Neue Roman"/>
              </a:rPr>
              <a:t> </a:t>
            </a:r>
            <a:r>
              <a:rPr lang="en-US" sz="1600" dirty="0" err="1">
                <a:solidFill>
                  <a:prstClr val="white"/>
                </a:solidFill>
                <a:latin typeface="Times Neue Roman"/>
              </a:rPr>
              <a:t>поступали</a:t>
            </a:r>
            <a:r>
              <a:rPr lang="en-US" sz="1600" dirty="0">
                <a:solidFill>
                  <a:prstClr val="white"/>
                </a:solidFill>
                <a:latin typeface="Times Neue Roman"/>
              </a:rPr>
              <a:t> в </a:t>
            </a:r>
            <a:r>
              <a:rPr lang="en-US" sz="1600" dirty="0" err="1">
                <a:solidFill>
                  <a:prstClr val="white"/>
                </a:solidFill>
                <a:latin typeface="Times Neue Roman"/>
              </a:rPr>
              <a:t>адрес</a:t>
            </a:r>
            <a:r>
              <a:rPr lang="en-US" sz="1600" dirty="0">
                <a:solidFill>
                  <a:prstClr val="white"/>
                </a:solidFill>
                <a:latin typeface="Times Neue Roman"/>
              </a:rPr>
              <a:t> </a:t>
            </a:r>
            <a:r>
              <a:rPr lang="en-US" sz="1600" dirty="0" err="1">
                <a:solidFill>
                  <a:prstClr val="white"/>
                </a:solidFill>
                <a:latin typeface="Times Neue Roman"/>
              </a:rPr>
              <a:t>царя</a:t>
            </a:r>
            <a:r>
              <a:rPr lang="en-US" sz="1600" dirty="0">
                <a:solidFill>
                  <a:prstClr val="white"/>
                </a:solidFill>
                <a:latin typeface="Times Neue Roman"/>
              </a:rPr>
              <a:t>.</a:t>
            </a:r>
          </a:p>
          <a:p>
            <a:pPr marL="697133" lvl="1" indent="-457200" algn="just" defTabSz="914400">
              <a:buFont typeface="+mj-lt"/>
              <a:buAutoNum type="arabicPeriod"/>
            </a:pPr>
            <a:r>
              <a:rPr lang="en-US" sz="1600" dirty="0" err="1">
                <a:solidFill>
                  <a:prstClr val="white"/>
                </a:solidFill>
                <a:latin typeface="Times Neue Roman"/>
              </a:rPr>
              <a:t>Посольский</a:t>
            </a:r>
            <a:r>
              <a:rPr lang="en-US" sz="1600" dirty="0">
                <a:solidFill>
                  <a:prstClr val="white"/>
                </a:solidFill>
                <a:latin typeface="Times Neue Roman"/>
              </a:rPr>
              <a:t> </a:t>
            </a:r>
            <a:r>
              <a:rPr lang="en-US" sz="1600" dirty="0" err="1">
                <a:solidFill>
                  <a:prstClr val="white"/>
                </a:solidFill>
                <a:latin typeface="Times Neue Roman"/>
              </a:rPr>
              <a:t>приказ</a:t>
            </a:r>
            <a:r>
              <a:rPr lang="en-US" sz="1600" dirty="0">
                <a:solidFill>
                  <a:prstClr val="white"/>
                </a:solidFill>
                <a:latin typeface="Times Neue Roman"/>
              </a:rPr>
              <a:t> - </a:t>
            </a:r>
            <a:r>
              <a:rPr lang="en-US" sz="1600" dirty="0" err="1">
                <a:solidFill>
                  <a:prstClr val="white"/>
                </a:solidFill>
                <a:latin typeface="Times Neue Roman"/>
              </a:rPr>
              <a:t>занимался</a:t>
            </a:r>
            <a:r>
              <a:rPr lang="en-US" sz="1600" dirty="0">
                <a:solidFill>
                  <a:prstClr val="white"/>
                </a:solidFill>
                <a:latin typeface="Times Neue Roman"/>
              </a:rPr>
              <a:t> </a:t>
            </a:r>
            <a:r>
              <a:rPr lang="en-US" sz="1600" dirty="0" err="1">
                <a:solidFill>
                  <a:prstClr val="white"/>
                </a:solidFill>
                <a:latin typeface="Times Neue Roman"/>
              </a:rPr>
              <a:t>отношениями</a:t>
            </a:r>
            <a:r>
              <a:rPr lang="en-US" sz="1600" dirty="0">
                <a:solidFill>
                  <a:prstClr val="white"/>
                </a:solidFill>
                <a:latin typeface="Times Neue Roman"/>
              </a:rPr>
              <a:t> с </a:t>
            </a:r>
            <a:r>
              <a:rPr lang="en-US" sz="1600" dirty="0" err="1">
                <a:solidFill>
                  <a:prstClr val="white"/>
                </a:solidFill>
                <a:latin typeface="Times Neue Roman"/>
              </a:rPr>
              <a:t>другими</a:t>
            </a:r>
            <a:r>
              <a:rPr lang="en-US" sz="1600" dirty="0">
                <a:solidFill>
                  <a:prstClr val="white"/>
                </a:solidFill>
                <a:latin typeface="Times Neue Roman"/>
              </a:rPr>
              <a:t> </a:t>
            </a:r>
            <a:r>
              <a:rPr lang="en-US" sz="1600" dirty="0" err="1">
                <a:solidFill>
                  <a:prstClr val="white"/>
                </a:solidFill>
                <a:latin typeface="Times Neue Roman"/>
              </a:rPr>
              <a:t>государствами</a:t>
            </a:r>
            <a:r>
              <a:rPr lang="en-US" sz="1600" dirty="0">
                <a:solidFill>
                  <a:prstClr val="white"/>
                </a:solidFill>
                <a:latin typeface="Times Neue Roman"/>
              </a:rPr>
              <a:t>. </a:t>
            </a:r>
            <a:r>
              <a:rPr lang="en-US" sz="1600" dirty="0" err="1">
                <a:solidFill>
                  <a:prstClr val="white"/>
                </a:solidFill>
                <a:latin typeface="Times Neue Roman"/>
              </a:rPr>
              <a:t>Фактически</a:t>
            </a:r>
            <a:r>
              <a:rPr lang="en-US" sz="1600" dirty="0">
                <a:solidFill>
                  <a:prstClr val="white"/>
                </a:solidFill>
                <a:latin typeface="Times Neue Roman"/>
              </a:rPr>
              <a:t> </a:t>
            </a:r>
            <a:r>
              <a:rPr lang="en-US" sz="1600" dirty="0" err="1">
                <a:solidFill>
                  <a:prstClr val="white"/>
                </a:solidFill>
                <a:latin typeface="Times Neue Roman"/>
              </a:rPr>
              <a:t>аналог</a:t>
            </a:r>
            <a:r>
              <a:rPr lang="en-US" sz="1600" dirty="0">
                <a:solidFill>
                  <a:prstClr val="white"/>
                </a:solidFill>
                <a:latin typeface="Times Neue Roman"/>
              </a:rPr>
              <a:t> </a:t>
            </a:r>
            <a:r>
              <a:rPr lang="en-US" sz="1600" dirty="0" err="1">
                <a:solidFill>
                  <a:prstClr val="white"/>
                </a:solidFill>
                <a:latin typeface="Times Neue Roman"/>
              </a:rPr>
              <a:t>современного</a:t>
            </a:r>
            <a:r>
              <a:rPr lang="en-US" sz="1600" dirty="0">
                <a:solidFill>
                  <a:prstClr val="white"/>
                </a:solidFill>
                <a:latin typeface="Times Neue Roman"/>
              </a:rPr>
              <a:t> </a:t>
            </a:r>
            <a:r>
              <a:rPr lang="en-US" sz="1600" dirty="0" err="1">
                <a:solidFill>
                  <a:prstClr val="white"/>
                </a:solidFill>
                <a:latin typeface="Times Neue Roman"/>
              </a:rPr>
              <a:t>министерства</a:t>
            </a:r>
            <a:r>
              <a:rPr lang="en-US" sz="1600" dirty="0">
                <a:solidFill>
                  <a:prstClr val="white"/>
                </a:solidFill>
                <a:latin typeface="Times Neue Roman"/>
              </a:rPr>
              <a:t> </a:t>
            </a:r>
            <a:r>
              <a:rPr lang="en-US" sz="1600" dirty="0" err="1">
                <a:solidFill>
                  <a:prstClr val="white"/>
                </a:solidFill>
                <a:latin typeface="Times Neue Roman"/>
              </a:rPr>
              <a:t>иностранных</a:t>
            </a:r>
            <a:r>
              <a:rPr lang="en-US" sz="1600" dirty="0">
                <a:solidFill>
                  <a:prstClr val="white"/>
                </a:solidFill>
                <a:latin typeface="Times Neue Roman"/>
              </a:rPr>
              <a:t> </a:t>
            </a:r>
            <a:r>
              <a:rPr lang="en-US" sz="1600" dirty="0" err="1">
                <a:solidFill>
                  <a:prstClr val="white"/>
                </a:solidFill>
                <a:latin typeface="Times Neue Roman"/>
              </a:rPr>
              <a:t>дел</a:t>
            </a:r>
            <a:r>
              <a:rPr lang="en-US" sz="1600" dirty="0">
                <a:solidFill>
                  <a:prstClr val="white"/>
                </a:solidFill>
                <a:latin typeface="Times Neue Roman"/>
              </a:rPr>
              <a:t>.</a:t>
            </a:r>
          </a:p>
          <a:p>
            <a:pPr marL="697133" lvl="1" indent="-457200" algn="just" defTabSz="914400">
              <a:buFont typeface="+mj-lt"/>
              <a:buAutoNum type="arabicPeriod"/>
            </a:pPr>
            <a:r>
              <a:rPr lang="en-US" sz="1600" dirty="0" err="1">
                <a:solidFill>
                  <a:prstClr val="white"/>
                </a:solidFill>
                <a:latin typeface="Times Neue Roman"/>
              </a:rPr>
              <a:t>Поместный</a:t>
            </a:r>
            <a:r>
              <a:rPr lang="en-US" sz="1600" dirty="0">
                <a:solidFill>
                  <a:prstClr val="white"/>
                </a:solidFill>
                <a:latin typeface="Times Neue Roman"/>
              </a:rPr>
              <a:t> </a:t>
            </a:r>
            <a:r>
              <a:rPr lang="en-US" sz="1600" dirty="0" err="1">
                <a:solidFill>
                  <a:prstClr val="white"/>
                </a:solidFill>
                <a:latin typeface="Times Neue Roman"/>
              </a:rPr>
              <a:t>приказ</a:t>
            </a:r>
            <a:r>
              <a:rPr lang="en-US" sz="1600" dirty="0">
                <a:solidFill>
                  <a:prstClr val="white"/>
                </a:solidFill>
                <a:latin typeface="Times Neue Roman"/>
              </a:rPr>
              <a:t> - </a:t>
            </a:r>
            <a:r>
              <a:rPr lang="en-US" sz="1600" dirty="0" err="1">
                <a:solidFill>
                  <a:prstClr val="white"/>
                </a:solidFill>
                <a:latin typeface="Times Neue Roman"/>
              </a:rPr>
              <a:t>занимался</a:t>
            </a:r>
            <a:r>
              <a:rPr lang="en-US" sz="1600" dirty="0">
                <a:solidFill>
                  <a:prstClr val="white"/>
                </a:solidFill>
                <a:latin typeface="Times Neue Roman"/>
              </a:rPr>
              <a:t> </a:t>
            </a:r>
            <a:r>
              <a:rPr lang="en-US" sz="1600" dirty="0" err="1">
                <a:solidFill>
                  <a:prstClr val="white"/>
                </a:solidFill>
                <a:latin typeface="Times Neue Roman"/>
              </a:rPr>
              <a:t>решением</a:t>
            </a:r>
            <a:r>
              <a:rPr lang="en-US" sz="1600" dirty="0">
                <a:solidFill>
                  <a:prstClr val="white"/>
                </a:solidFill>
                <a:latin typeface="Times Neue Roman"/>
              </a:rPr>
              <a:t> </a:t>
            </a:r>
            <a:r>
              <a:rPr lang="en-US" sz="1600" dirty="0" err="1">
                <a:solidFill>
                  <a:prstClr val="white"/>
                </a:solidFill>
                <a:latin typeface="Times Neue Roman"/>
              </a:rPr>
              <a:t>вопросов</a:t>
            </a:r>
            <a:r>
              <a:rPr lang="en-US" sz="1600" dirty="0">
                <a:solidFill>
                  <a:prstClr val="white"/>
                </a:solidFill>
                <a:latin typeface="Times Neue Roman"/>
              </a:rPr>
              <a:t> о </a:t>
            </a:r>
            <a:r>
              <a:rPr lang="en-US" sz="1600" dirty="0" err="1">
                <a:solidFill>
                  <a:prstClr val="white"/>
                </a:solidFill>
                <a:latin typeface="Times Neue Roman"/>
              </a:rPr>
              <a:t>поместьях</a:t>
            </a:r>
            <a:r>
              <a:rPr lang="en-US" sz="1600" dirty="0">
                <a:solidFill>
                  <a:prstClr val="white"/>
                </a:solidFill>
                <a:latin typeface="Times Neue Roman"/>
              </a:rPr>
              <a:t> и </a:t>
            </a:r>
            <a:r>
              <a:rPr lang="en-US" sz="1600" dirty="0" err="1">
                <a:solidFill>
                  <a:prstClr val="white"/>
                </a:solidFill>
                <a:latin typeface="Times Neue Roman"/>
              </a:rPr>
              <a:t>вотчинах</a:t>
            </a:r>
            <a:r>
              <a:rPr lang="en-US" sz="1600" dirty="0">
                <a:solidFill>
                  <a:prstClr val="white"/>
                </a:solidFill>
                <a:latin typeface="Times Neue Roman"/>
              </a:rPr>
              <a:t>.</a:t>
            </a:r>
          </a:p>
          <a:p>
            <a:pPr marL="697133" lvl="1" indent="-457200" algn="just" defTabSz="914400">
              <a:buFont typeface="+mj-lt"/>
              <a:buAutoNum type="arabicPeriod"/>
            </a:pPr>
            <a:r>
              <a:rPr lang="en-US" sz="1600" dirty="0" err="1">
                <a:solidFill>
                  <a:prstClr val="white"/>
                </a:solidFill>
                <a:latin typeface="Times Neue Roman"/>
              </a:rPr>
              <a:t>Земский</a:t>
            </a:r>
            <a:r>
              <a:rPr lang="en-US" sz="1600" dirty="0">
                <a:solidFill>
                  <a:prstClr val="white"/>
                </a:solidFill>
                <a:latin typeface="Times Neue Roman"/>
              </a:rPr>
              <a:t> </a:t>
            </a:r>
            <a:r>
              <a:rPr lang="en-US" sz="1600" dirty="0" err="1">
                <a:solidFill>
                  <a:prstClr val="white"/>
                </a:solidFill>
                <a:latin typeface="Times Neue Roman"/>
              </a:rPr>
              <a:t>приказ</a:t>
            </a:r>
            <a:r>
              <a:rPr lang="en-US" sz="1600" dirty="0">
                <a:solidFill>
                  <a:prstClr val="white"/>
                </a:solidFill>
                <a:latin typeface="Times Neue Roman"/>
              </a:rPr>
              <a:t> - </a:t>
            </a:r>
            <a:r>
              <a:rPr lang="en-US" sz="1600" dirty="0" err="1">
                <a:solidFill>
                  <a:prstClr val="white"/>
                </a:solidFill>
                <a:latin typeface="Times Neue Roman"/>
              </a:rPr>
              <a:t>отвечал</a:t>
            </a:r>
            <a:r>
              <a:rPr lang="en-US" sz="1600" dirty="0">
                <a:solidFill>
                  <a:prstClr val="white"/>
                </a:solidFill>
                <a:latin typeface="Times Neue Roman"/>
              </a:rPr>
              <a:t> за </a:t>
            </a:r>
            <a:r>
              <a:rPr lang="en-US" sz="1600" dirty="0" err="1">
                <a:solidFill>
                  <a:prstClr val="white"/>
                </a:solidFill>
                <a:latin typeface="Times Neue Roman"/>
              </a:rPr>
              <a:t>обеспечение</a:t>
            </a:r>
            <a:r>
              <a:rPr lang="en-US" sz="1600" dirty="0">
                <a:solidFill>
                  <a:prstClr val="white"/>
                </a:solidFill>
                <a:latin typeface="Times Neue Roman"/>
              </a:rPr>
              <a:t> </a:t>
            </a:r>
            <a:r>
              <a:rPr lang="en-US" sz="1600" dirty="0" err="1">
                <a:solidFill>
                  <a:prstClr val="white"/>
                </a:solidFill>
                <a:latin typeface="Times Neue Roman"/>
              </a:rPr>
              <a:t>правопорядка</a:t>
            </a:r>
            <a:r>
              <a:rPr lang="en-US" sz="1600" dirty="0">
                <a:solidFill>
                  <a:prstClr val="white"/>
                </a:solidFill>
                <a:latin typeface="Times Neue Roman"/>
              </a:rPr>
              <a:t> в </a:t>
            </a:r>
            <a:r>
              <a:rPr lang="en-US" sz="1600" dirty="0" err="1">
                <a:solidFill>
                  <a:prstClr val="white"/>
                </a:solidFill>
                <a:latin typeface="Times Neue Roman"/>
              </a:rPr>
              <a:t>Москве</a:t>
            </a:r>
            <a:r>
              <a:rPr lang="en-US" sz="1600" dirty="0">
                <a:solidFill>
                  <a:prstClr val="white"/>
                </a:solidFill>
                <a:latin typeface="Times Neue Roman"/>
              </a:rPr>
              <a:t> и </a:t>
            </a:r>
            <a:r>
              <a:rPr lang="en-US" sz="1600" dirty="0" err="1">
                <a:solidFill>
                  <a:prstClr val="white"/>
                </a:solidFill>
                <a:latin typeface="Times Neue Roman"/>
              </a:rPr>
              <a:t>некоторых</a:t>
            </a:r>
            <a:r>
              <a:rPr lang="en-US" sz="1600" dirty="0">
                <a:solidFill>
                  <a:prstClr val="white"/>
                </a:solidFill>
                <a:latin typeface="Times Neue Roman"/>
              </a:rPr>
              <a:t> </a:t>
            </a:r>
            <a:r>
              <a:rPr lang="en-US" sz="1600" dirty="0" err="1">
                <a:solidFill>
                  <a:prstClr val="white"/>
                </a:solidFill>
                <a:latin typeface="Times Neue Roman"/>
              </a:rPr>
              <a:t>других</a:t>
            </a:r>
            <a:r>
              <a:rPr lang="en-US" sz="1600" dirty="0">
                <a:solidFill>
                  <a:prstClr val="white"/>
                </a:solidFill>
                <a:latin typeface="Times Neue Roman"/>
              </a:rPr>
              <a:t> </a:t>
            </a:r>
            <a:r>
              <a:rPr lang="en-US" sz="1600" dirty="0" err="1">
                <a:solidFill>
                  <a:prstClr val="white"/>
                </a:solidFill>
                <a:latin typeface="Times Neue Roman"/>
              </a:rPr>
              <a:t>городах</a:t>
            </a:r>
            <a:r>
              <a:rPr lang="en-US" sz="1600" dirty="0">
                <a:solidFill>
                  <a:prstClr val="white"/>
                </a:solidFill>
                <a:latin typeface="Times Neue Roman"/>
              </a:rPr>
              <a:t>.</a:t>
            </a:r>
          </a:p>
          <a:p>
            <a:pPr marL="697133" lvl="1" indent="-457200" algn="just" defTabSz="914400">
              <a:buFont typeface="+mj-lt"/>
              <a:buAutoNum type="arabicPeriod"/>
            </a:pPr>
            <a:r>
              <a:rPr lang="en-US" sz="1600" dirty="0" err="1">
                <a:solidFill>
                  <a:prstClr val="white"/>
                </a:solidFill>
                <a:latin typeface="Times Neue Roman"/>
              </a:rPr>
              <a:t>Разбойный</a:t>
            </a:r>
            <a:r>
              <a:rPr lang="en-US" sz="1600" dirty="0">
                <a:solidFill>
                  <a:prstClr val="white"/>
                </a:solidFill>
                <a:latin typeface="Times Neue Roman"/>
              </a:rPr>
              <a:t> </a:t>
            </a:r>
            <a:r>
              <a:rPr lang="en-US" sz="1600" dirty="0" err="1">
                <a:solidFill>
                  <a:prstClr val="white"/>
                </a:solidFill>
                <a:latin typeface="Times Neue Roman"/>
              </a:rPr>
              <a:t>приказ</a:t>
            </a:r>
            <a:r>
              <a:rPr lang="en-US" sz="1600" dirty="0">
                <a:solidFill>
                  <a:prstClr val="white"/>
                </a:solidFill>
                <a:latin typeface="Times Neue Roman"/>
              </a:rPr>
              <a:t> -  </a:t>
            </a:r>
            <a:r>
              <a:rPr lang="en-US" sz="1600" dirty="0" err="1">
                <a:solidFill>
                  <a:prstClr val="white"/>
                </a:solidFill>
                <a:latin typeface="Times Neue Roman"/>
              </a:rPr>
              <a:t>отвечал</a:t>
            </a:r>
            <a:r>
              <a:rPr lang="en-US" sz="1600" dirty="0">
                <a:solidFill>
                  <a:prstClr val="white"/>
                </a:solidFill>
                <a:latin typeface="Times Neue Roman"/>
              </a:rPr>
              <a:t> за </a:t>
            </a:r>
            <a:r>
              <a:rPr lang="en-US" sz="1600" dirty="0" err="1">
                <a:solidFill>
                  <a:prstClr val="white"/>
                </a:solidFill>
                <a:latin typeface="Times Neue Roman"/>
              </a:rPr>
              <a:t>противодействие</a:t>
            </a:r>
            <a:r>
              <a:rPr lang="en-US" sz="1600" dirty="0">
                <a:solidFill>
                  <a:prstClr val="white"/>
                </a:solidFill>
                <a:latin typeface="Times Neue Roman"/>
              </a:rPr>
              <a:t> </a:t>
            </a:r>
            <a:r>
              <a:rPr lang="en-US" sz="1600" dirty="0" err="1">
                <a:solidFill>
                  <a:prstClr val="white"/>
                </a:solidFill>
                <a:latin typeface="Times Neue Roman"/>
              </a:rPr>
              <a:t>разбоям</a:t>
            </a:r>
            <a:r>
              <a:rPr lang="en-US" sz="1600" dirty="0">
                <a:solidFill>
                  <a:prstClr val="white"/>
                </a:solidFill>
                <a:latin typeface="Times Neue Roman"/>
              </a:rPr>
              <a:t>, </a:t>
            </a:r>
            <a:r>
              <a:rPr lang="en-US" sz="1600" dirty="0" err="1">
                <a:solidFill>
                  <a:prstClr val="white"/>
                </a:solidFill>
                <a:latin typeface="Times Neue Roman"/>
              </a:rPr>
              <a:t>которые</a:t>
            </a:r>
            <a:r>
              <a:rPr lang="en-US" sz="1600" dirty="0">
                <a:solidFill>
                  <a:prstClr val="white"/>
                </a:solidFill>
                <a:latin typeface="Times Neue Roman"/>
              </a:rPr>
              <a:t> </a:t>
            </a:r>
            <a:r>
              <a:rPr lang="en-US" sz="1600" dirty="0" err="1">
                <a:solidFill>
                  <a:prstClr val="white"/>
                </a:solidFill>
                <a:latin typeface="Times Neue Roman"/>
              </a:rPr>
              <a:t>массово</a:t>
            </a:r>
            <a:r>
              <a:rPr lang="en-US" sz="1600" dirty="0">
                <a:solidFill>
                  <a:prstClr val="white"/>
                </a:solidFill>
                <a:latin typeface="Times Neue Roman"/>
              </a:rPr>
              <a:t> </a:t>
            </a:r>
            <a:r>
              <a:rPr lang="en-US" sz="1600" dirty="0" err="1">
                <a:solidFill>
                  <a:prstClr val="white"/>
                </a:solidFill>
                <a:latin typeface="Times Neue Roman"/>
              </a:rPr>
              <a:t>проводились</a:t>
            </a:r>
            <a:r>
              <a:rPr lang="en-US" sz="1600" dirty="0">
                <a:solidFill>
                  <a:prstClr val="white"/>
                </a:solidFill>
                <a:latin typeface="Times Neue Roman"/>
              </a:rPr>
              <a:t> в </a:t>
            </a:r>
            <a:r>
              <a:rPr lang="en-US" sz="1600" dirty="0" err="1">
                <a:solidFill>
                  <a:prstClr val="white"/>
                </a:solidFill>
                <a:latin typeface="Times Neue Roman"/>
              </a:rPr>
              <a:t>стране</a:t>
            </a:r>
            <a:r>
              <a:rPr lang="en-US" sz="1600" dirty="0">
                <a:solidFill>
                  <a:prstClr val="white"/>
                </a:solidFill>
                <a:latin typeface="Times Neue Roman"/>
              </a:rPr>
              <a:t>.</a:t>
            </a:r>
          </a:p>
        </p:txBody>
      </p:sp>
      <p:sp>
        <p:nvSpPr>
          <p:cNvPr id="10" name="TextBox 6">
            <a:extLst>
              <a:ext uri="{FF2B5EF4-FFF2-40B4-BE49-F238E27FC236}">
                <a16:creationId xmlns:a16="http://schemas.microsoft.com/office/drawing/2014/main" id="{4297155D-A834-4E5D-8BAE-F6BCD2B586CC}"/>
              </a:ext>
            </a:extLst>
          </p:cNvPr>
          <p:cNvSpPr txBox="1"/>
          <p:nvPr/>
        </p:nvSpPr>
        <p:spPr>
          <a:xfrm>
            <a:off x="-15663" y="5383207"/>
            <a:ext cx="11797358" cy="1077218"/>
          </a:xfrm>
          <a:prstGeom prst="rect">
            <a:avLst/>
          </a:prstGeom>
        </p:spPr>
        <p:txBody>
          <a:bodyPr wrap="square" lIns="0" tIns="0" rIns="0" bIns="0" rtlCol="0" anchor="t">
            <a:spAutoFit/>
          </a:bodyPr>
          <a:lstStyle/>
          <a:p>
            <a:pPr marL="504153" lvl="1" indent="-252077" algn="just" defTabSz="914400">
              <a:buFont typeface="Arial"/>
              <a:buChar char="•"/>
            </a:pPr>
            <a:r>
              <a:rPr lang="en-US" sz="1400" dirty="0" err="1">
                <a:solidFill>
                  <a:prstClr val="white"/>
                </a:solidFill>
                <a:latin typeface="Times Neue Roman"/>
              </a:rPr>
              <a:t>Также</a:t>
            </a:r>
            <a:r>
              <a:rPr lang="en-US" sz="1400" dirty="0">
                <a:solidFill>
                  <a:prstClr val="white"/>
                </a:solidFill>
                <a:latin typeface="Times Neue Roman"/>
              </a:rPr>
              <a:t> </a:t>
            </a:r>
            <a:r>
              <a:rPr lang="en-US" sz="1400" dirty="0" err="1">
                <a:solidFill>
                  <a:prstClr val="white"/>
                </a:solidFill>
                <a:latin typeface="Times Neue Roman"/>
              </a:rPr>
              <a:t>было</a:t>
            </a:r>
            <a:r>
              <a:rPr lang="en-US" sz="1400" dirty="0">
                <a:solidFill>
                  <a:prstClr val="white"/>
                </a:solidFill>
                <a:latin typeface="Times Neue Roman"/>
              </a:rPr>
              <a:t> </a:t>
            </a:r>
            <a:r>
              <a:rPr lang="en-US" sz="1400" dirty="0" err="1">
                <a:solidFill>
                  <a:prstClr val="white"/>
                </a:solidFill>
                <a:latin typeface="Times Neue Roman"/>
              </a:rPr>
              <a:t>создано</a:t>
            </a:r>
            <a:r>
              <a:rPr lang="en-US" sz="1400" dirty="0">
                <a:solidFill>
                  <a:prstClr val="white"/>
                </a:solidFill>
                <a:latin typeface="Times Neue Roman"/>
              </a:rPr>
              <a:t> </a:t>
            </a:r>
            <a:r>
              <a:rPr lang="en-US" sz="1400" dirty="0" err="1">
                <a:solidFill>
                  <a:prstClr val="white"/>
                </a:solidFill>
                <a:latin typeface="Times Neue Roman"/>
              </a:rPr>
              <a:t>огромное</a:t>
            </a:r>
            <a:r>
              <a:rPr lang="en-US" sz="1400" dirty="0">
                <a:solidFill>
                  <a:prstClr val="white"/>
                </a:solidFill>
                <a:latin typeface="Times Neue Roman"/>
              </a:rPr>
              <a:t> </a:t>
            </a:r>
            <a:r>
              <a:rPr lang="en-US" sz="1400" dirty="0" err="1">
                <a:solidFill>
                  <a:prstClr val="white"/>
                </a:solidFill>
                <a:latin typeface="Times Neue Roman"/>
              </a:rPr>
              <a:t>количество</a:t>
            </a:r>
            <a:r>
              <a:rPr lang="en-US" sz="1400" dirty="0">
                <a:solidFill>
                  <a:prstClr val="white"/>
                </a:solidFill>
                <a:latin typeface="Times Neue Roman"/>
              </a:rPr>
              <a:t> </a:t>
            </a:r>
            <a:r>
              <a:rPr lang="en-US" sz="1400" dirty="0" err="1">
                <a:solidFill>
                  <a:prstClr val="white"/>
                </a:solidFill>
                <a:latin typeface="Times Neue Roman"/>
              </a:rPr>
              <a:t>других</a:t>
            </a:r>
            <a:r>
              <a:rPr lang="en-US" sz="1400" dirty="0">
                <a:solidFill>
                  <a:prstClr val="white"/>
                </a:solidFill>
                <a:latin typeface="Times Neue Roman"/>
              </a:rPr>
              <a:t> </a:t>
            </a:r>
            <a:r>
              <a:rPr lang="en-US" sz="1400" dirty="0" err="1">
                <a:solidFill>
                  <a:prstClr val="white"/>
                </a:solidFill>
                <a:latin typeface="Times Neue Roman"/>
              </a:rPr>
              <a:t>приказов</a:t>
            </a:r>
            <a:r>
              <a:rPr lang="en-US" sz="1400" dirty="0">
                <a:solidFill>
                  <a:prstClr val="white"/>
                </a:solidFill>
                <a:latin typeface="Times Neue Roman"/>
              </a:rPr>
              <a:t>: </a:t>
            </a:r>
            <a:r>
              <a:rPr lang="en-US" sz="1400" dirty="0" err="1">
                <a:solidFill>
                  <a:prstClr val="white"/>
                </a:solidFill>
                <a:latin typeface="Times Neue Roman"/>
              </a:rPr>
              <a:t>разрядный</a:t>
            </a:r>
            <a:r>
              <a:rPr lang="en-US" sz="1400" dirty="0">
                <a:solidFill>
                  <a:prstClr val="white"/>
                </a:solidFill>
                <a:latin typeface="Times Neue Roman"/>
              </a:rPr>
              <a:t>, </a:t>
            </a:r>
            <a:r>
              <a:rPr lang="en-US" sz="1400" dirty="0" err="1">
                <a:solidFill>
                  <a:prstClr val="white"/>
                </a:solidFill>
                <a:latin typeface="Times Neue Roman"/>
              </a:rPr>
              <a:t>ямской</a:t>
            </a:r>
            <a:r>
              <a:rPr lang="en-US" sz="1400" dirty="0">
                <a:solidFill>
                  <a:prstClr val="white"/>
                </a:solidFill>
                <a:latin typeface="Times Neue Roman"/>
              </a:rPr>
              <a:t>, </a:t>
            </a:r>
            <a:r>
              <a:rPr lang="en-US" sz="1400" dirty="0" err="1">
                <a:solidFill>
                  <a:prstClr val="white"/>
                </a:solidFill>
                <a:latin typeface="Times Neue Roman"/>
              </a:rPr>
              <a:t>большого</a:t>
            </a:r>
            <a:r>
              <a:rPr lang="en-US" sz="1400" dirty="0">
                <a:solidFill>
                  <a:prstClr val="white"/>
                </a:solidFill>
                <a:latin typeface="Times Neue Roman"/>
              </a:rPr>
              <a:t> </a:t>
            </a:r>
            <a:r>
              <a:rPr lang="en-US" sz="1400" dirty="0" err="1">
                <a:solidFill>
                  <a:prstClr val="white"/>
                </a:solidFill>
                <a:latin typeface="Times Neue Roman"/>
              </a:rPr>
              <a:t>прихода</a:t>
            </a:r>
            <a:r>
              <a:rPr lang="en-US" sz="1400" dirty="0">
                <a:solidFill>
                  <a:prstClr val="white"/>
                </a:solidFill>
                <a:latin typeface="Times Neue Roman"/>
              </a:rPr>
              <a:t>, </a:t>
            </a:r>
            <a:r>
              <a:rPr lang="en-US" sz="1400" dirty="0" err="1">
                <a:solidFill>
                  <a:prstClr val="white"/>
                </a:solidFill>
                <a:latin typeface="Times Neue Roman"/>
              </a:rPr>
              <a:t>новой</a:t>
            </a:r>
            <a:r>
              <a:rPr lang="en-US" sz="1400" dirty="0">
                <a:solidFill>
                  <a:prstClr val="white"/>
                </a:solidFill>
                <a:latin typeface="Times Neue Roman"/>
              </a:rPr>
              <a:t> </a:t>
            </a:r>
            <a:r>
              <a:rPr lang="en-US" sz="1400" dirty="0" err="1">
                <a:solidFill>
                  <a:prstClr val="white"/>
                </a:solidFill>
                <a:latin typeface="Times Neue Roman"/>
              </a:rPr>
              <a:t>четверти</a:t>
            </a:r>
            <a:r>
              <a:rPr lang="en-US" sz="1400" dirty="0">
                <a:solidFill>
                  <a:prstClr val="white"/>
                </a:solidFill>
                <a:latin typeface="Times Neue Roman"/>
              </a:rPr>
              <a:t>, </a:t>
            </a:r>
            <a:r>
              <a:rPr lang="en-US" sz="1400" dirty="0" err="1">
                <a:solidFill>
                  <a:prstClr val="white"/>
                </a:solidFill>
                <a:latin typeface="Times Neue Roman"/>
              </a:rPr>
              <a:t>большой</a:t>
            </a:r>
            <a:r>
              <a:rPr lang="en-US" sz="1400" dirty="0">
                <a:solidFill>
                  <a:prstClr val="white"/>
                </a:solidFill>
                <a:latin typeface="Times Neue Roman"/>
              </a:rPr>
              <a:t> </a:t>
            </a:r>
            <a:r>
              <a:rPr lang="en-US" sz="1400" dirty="0" err="1">
                <a:solidFill>
                  <a:prstClr val="white"/>
                </a:solidFill>
                <a:latin typeface="Times Neue Roman"/>
              </a:rPr>
              <a:t>казны</a:t>
            </a:r>
            <a:r>
              <a:rPr lang="en-US" sz="1400" dirty="0">
                <a:solidFill>
                  <a:prstClr val="white"/>
                </a:solidFill>
                <a:latin typeface="Times Neue Roman"/>
              </a:rPr>
              <a:t>, </a:t>
            </a:r>
            <a:r>
              <a:rPr lang="en-US" sz="1400" dirty="0" err="1">
                <a:solidFill>
                  <a:prstClr val="white"/>
                </a:solidFill>
                <a:latin typeface="Times Neue Roman"/>
              </a:rPr>
              <a:t>холопский</a:t>
            </a:r>
            <a:r>
              <a:rPr lang="en-US" sz="1400" dirty="0">
                <a:solidFill>
                  <a:prstClr val="white"/>
                </a:solidFill>
                <a:latin typeface="Times Neue Roman"/>
              </a:rPr>
              <a:t>, </a:t>
            </a:r>
            <a:r>
              <a:rPr lang="en-US" sz="1400" dirty="0" err="1">
                <a:solidFill>
                  <a:prstClr val="white"/>
                </a:solidFill>
                <a:latin typeface="Times Neue Roman"/>
              </a:rPr>
              <a:t>тайных</a:t>
            </a:r>
            <a:r>
              <a:rPr lang="en-US" sz="1400" dirty="0">
                <a:solidFill>
                  <a:prstClr val="white"/>
                </a:solidFill>
                <a:latin typeface="Times Neue Roman"/>
              </a:rPr>
              <a:t> </a:t>
            </a:r>
            <a:r>
              <a:rPr lang="en-US" sz="1400" dirty="0" err="1">
                <a:solidFill>
                  <a:prstClr val="white"/>
                </a:solidFill>
                <a:latin typeface="Times Neue Roman"/>
              </a:rPr>
              <a:t>дел</a:t>
            </a:r>
            <a:r>
              <a:rPr lang="en-US" sz="1400" dirty="0">
                <a:solidFill>
                  <a:prstClr val="white"/>
                </a:solidFill>
                <a:latin typeface="Times Neue Roman"/>
              </a:rPr>
              <a:t>, </a:t>
            </a:r>
            <a:r>
              <a:rPr lang="en-US" sz="1400" dirty="0" err="1">
                <a:solidFill>
                  <a:prstClr val="white"/>
                </a:solidFill>
                <a:latin typeface="Times Neue Roman"/>
              </a:rPr>
              <a:t>казанского</a:t>
            </a:r>
            <a:r>
              <a:rPr lang="en-US" sz="1400" dirty="0">
                <a:solidFill>
                  <a:prstClr val="white"/>
                </a:solidFill>
                <a:latin typeface="Times Neue Roman"/>
              </a:rPr>
              <a:t> </a:t>
            </a:r>
            <a:r>
              <a:rPr lang="en-US" sz="1400" dirty="0" err="1">
                <a:solidFill>
                  <a:prstClr val="white"/>
                </a:solidFill>
                <a:latin typeface="Times Neue Roman"/>
              </a:rPr>
              <a:t>дворца</a:t>
            </a:r>
            <a:r>
              <a:rPr lang="en-US" sz="1400" dirty="0">
                <a:solidFill>
                  <a:prstClr val="white"/>
                </a:solidFill>
                <a:latin typeface="Times Neue Roman"/>
              </a:rPr>
              <a:t>, </a:t>
            </a:r>
            <a:r>
              <a:rPr lang="en-US" sz="1400" dirty="0" err="1">
                <a:solidFill>
                  <a:prstClr val="white"/>
                </a:solidFill>
                <a:latin typeface="Times Neue Roman"/>
              </a:rPr>
              <a:t>сибирский</a:t>
            </a:r>
            <a:r>
              <a:rPr lang="en-US" sz="1400" dirty="0">
                <a:solidFill>
                  <a:prstClr val="white"/>
                </a:solidFill>
                <a:latin typeface="Times Neue Roman"/>
              </a:rPr>
              <a:t>, </a:t>
            </a:r>
            <a:r>
              <a:rPr lang="en-US" sz="1400" dirty="0" err="1">
                <a:solidFill>
                  <a:prstClr val="white"/>
                </a:solidFill>
                <a:latin typeface="Times Neue Roman"/>
              </a:rPr>
              <a:t>стрелецкий</a:t>
            </a:r>
            <a:r>
              <a:rPr lang="en-US" sz="1400" dirty="0">
                <a:solidFill>
                  <a:prstClr val="white"/>
                </a:solidFill>
                <a:latin typeface="Times Neue Roman"/>
              </a:rPr>
              <a:t>, </a:t>
            </a:r>
            <a:r>
              <a:rPr lang="en-US" sz="1400" dirty="0" err="1">
                <a:solidFill>
                  <a:prstClr val="white"/>
                </a:solidFill>
                <a:latin typeface="Times Neue Roman"/>
              </a:rPr>
              <a:t>пушкарский</a:t>
            </a:r>
            <a:r>
              <a:rPr lang="en-US" sz="1400" dirty="0">
                <a:solidFill>
                  <a:prstClr val="white"/>
                </a:solidFill>
                <a:latin typeface="Times Neue Roman"/>
              </a:rPr>
              <a:t>, </a:t>
            </a:r>
            <a:r>
              <a:rPr lang="en-US" sz="1400" dirty="0" err="1">
                <a:solidFill>
                  <a:prstClr val="white"/>
                </a:solidFill>
                <a:latin typeface="Times Neue Roman"/>
              </a:rPr>
              <a:t>казачий</a:t>
            </a:r>
            <a:r>
              <a:rPr lang="en-US" sz="1400" dirty="0">
                <a:solidFill>
                  <a:prstClr val="white"/>
                </a:solidFill>
                <a:latin typeface="Times Neue Roman"/>
              </a:rPr>
              <a:t>. </a:t>
            </a:r>
            <a:r>
              <a:rPr lang="en-US" sz="1400" dirty="0" err="1">
                <a:solidFill>
                  <a:prstClr val="white"/>
                </a:solidFill>
                <a:latin typeface="Times Neue Roman"/>
              </a:rPr>
              <a:t>Приказы</a:t>
            </a:r>
            <a:r>
              <a:rPr lang="en-US" sz="1400" dirty="0">
                <a:solidFill>
                  <a:prstClr val="white"/>
                </a:solidFill>
                <a:latin typeface="Times Neue Roman"/>
              </a:rPr>
              <a:t> в </a:t>
            </a:r>
            <a:r>
              <a:rPr lang="en-US" sz="1400" dirty="0" err="1">
                <a:solidFill>
                  <a:prstClr val="white"/>
                </a:solidFill>
                <a:latin typeface="Times Neue Roman"/>
              </a:rPr>
              <a:t>государственной</a:t>
            </a:r>
            <a:r>
              <a:rPr lang="en-US" sz="1400" dirty="0">
                <a:solidFill>
                  <a:prstClr val="white"/>
                </a:solidFill>
                <a:latin typeface="Times Neue Roman"/>
              </a:rPr>
              <a:t> </a:t>
            </a:r>
            <a:r>
              <a:rPr lang="en-US" sz="1400" dirty="0" err="1">
                <a:solidFill>
                  <a:prstClr val="white"/>
                </a:solidFill>
                <a:latin typeface="Times Neue Roman"/>
              </a:rPr>
              <a:t>жизни</a:t>
            </a:r>
            <a:r>
              <a:rPr lang="en-US" sz="1400" dirty="0">
                <a:solidFill>
                  <a:prstClr val="white"/>
                </a:solidFill>
                <a:latin typeface="Times Neue Roman"/>
              </a:rPr>
              <a:t> </a:t>
            </a:r>
            <a:r>
              <a:rPr lang="en-US" sz="1400" dirty="0" err="1">
                <a:solidFill>
                  <a:prstClr val="white"/>
                </a:solidFill>
                <a:latin typeface="Times Neue Roman"/>
              </a:rPr>
              <a:t>России</a:t>
            </a:r>
            <a:r>
              <a:rPr lang="en-US" sz="1400" dirty="0">
                <a:solidFill>
                  <a:prstClr val="white"/>
                </a:solidFill>
                <a:latin typeface="Times Neue Roman"/>
              </a:rPr>
              <a:t> </a:t>
            </a:r>
            <a:r>
              <a:rPr lang="en-US" sz="1400" dirty="0" err="1">
                <a:solidFill>
                  <a:prstClr val="white"/>
                </a:solidFill>
                <a:latin typeface="Times Neue Roman"/>
              </a:rPr>
              <a:t>играли</a:t>
            </a:r>
            <a:r>
              <a:rPr lang="en-US" sz="1400" dirty="0">
                <a:solidFill>
                  <a:prstClr val="white"/>
                </a:solidFill>
                <a:latin typeface="Times Neue Roman"/>
              </a:rPr>
              <a:t> </a:t>
            </a:r>
            <a:r>
              <a:rPr lang="en-US" sz="1400" dirty="0" err="1">
                <a:solidFill>
                  <a:prstClr val="white"/>
                </a:solidFill>
                <a:latin typeface="Times Neue Roman"/>
              </a:rPr>
              <a:t>основополагающую</a:t>
            </a:r>
            <a:r>
              <a:rPr lang="en-US" sz="1400" dirty="0">
                <a:solidFill>
                  <a:prstClr val="white"/>
                </a:solidFill>
                <a:latin typeface="Times Neue Roman"/>
              </a:rPr>
              <a:t> </a:t>
            </a:r>
            <a:r>
              <a:rPr lang="en-US" sz="1400" dirty="0" err="1">
                <a:solidFill>
                  <a:prstClr val="white"/>
                </a:solidFill>
                <a:latin typeface="Times Neue Roman"/>
              </a:rPr>
              <a:t>роль</a:t>
            </a:r>
            <a:r>
              <a:rPr lang="en-US" sz="1400" dirty="0">
                <a:solidFill>
                  <a:prstClr val="white"/>
                </a:solidFill>
                <a:latin typeface="Times Neue Roman"/>
              </a:rPr>
              <a:t>, </a:t>
            </a:r>
            <a:r>
              <a:rPr lang="en-US" sz="1400" dirty="0" err="1">
                <a:solidFill>
                  <a:prstClr val="white"/>
                </a:solidFill>
                <a:latin typeface="Times Neue Roman"/>
              </a:rPr>
              <a:t>поскольку</a:t>
            </a:r>
            <a:r>
              <a:rPr lang="en-US" sz="1400" dirty="0">
                <a:solidFill>
                  <a:prstClr val="white"/>
                </a:solidFill>
                <a:latin typeface="Times Neue Roman"/>
              </a:rPr>
              <a:t> </a:t>
            </a:r>
            <a:r>
              <a:rPr lang="en-US" sz="1400" dirty="0" err="1">
                <a:solidFill>
                  <a:prstClr val="white"/>
                </a:solidFill>
                <a:latin typeface="Times Neue Roman"/>
              </a:rPr>
              <a:t>именно</a:t>
            </a:r>
            <a:r>
              <a:rPr lang="en-US" sz="1400" dirty="0">
                <a:solidFill>
                  <a:prstClr val="white"/>
                </a:solidFill>
                <a:latin typeface="Times Neue Roman"/>
              </a:rPr>
              <a:t> </a:t>
            </a:r>
            <a:r>
              <a:rPr lang="en-US" sz="1400" dirty="0" err="1">
                <a:solidFill>
                  <a:prstClr val="white"/>
                </a:solidFill>
                <a:latin typeface="Times Neue Roman"/>
              </a:rPr>
              <a:t>они</a:t>
            </a:r>
            <a:r>
              <a:rPr lang="en-US" sz="1400" dirty="0">
                <a:solidFill>
                  <a:prstClr val="white"/>
                </a:solidFill>
                <a:latin typeface="Times Neue Roman"/>
              </a:rPr>
              <a:t> </a:t>
            </a:r>
            <a:r>
              <a:rPr lang="en-US" sz="1400" dirty="0" err="1">
                <a:solidFill>
                  <a:prstClr val="white"/>
                </a:solidFill>
                <a:latin typeface="Times Neue Roman"/>
              </a:rPr>
              <a:t>отвечали</a:t>
            </a:r>
            <a:r>
              <a:rPr lang="en-US" sz="1400" dirty="0">
                <a:solidFill>
                  <a:prstClr val="white"/>
                </a:solidFill>
                <a:latin typeface="Times Neue Roman"/>
              </a:rPr>
              <a:t> за </a:t>
            </a:r>
            <a:r>
              <a:rPr lang="en-US" sz="1400" dirty="0" err="1">
                <a:solidFill>
                  <a:prstClr val="white"/>
                </a:solidFill>
                <a:latin typeface="Times Neue Roman"/>
              </a:rPr>
              <a:t>различные</a:t>
            </a:r>
            <a:r>
              <a:rPr lang="en-US" sz="1400" dirty="0">
                <a:solidFill>
                  <a:prstClr val="white"/>
                </a:solidFill>
                <a:latin typeface="Times Neue Roman"/>
              </a:rPr>
              <a:t> </a:t>
            </a:r>
            <a:r>
              <a:rPr lang="en-US" sz="1400" dirty="0" err="1">
                <a:solidFill>
                  <a:prstClr val="white"/>
                </a:solidFill>
                <a:latin typeface="Times Neue Roman"/>
              </a:rPr>
              <a:t>аспекты</a:t>
            </a:r>
            <a:r>
              <a:rPr lang="en-US" sz="1400" dirty="0">
                <a:solidFill>
                  <a:prstClr val="white"/>
                </a:solidFill>
                <a:latin typeface="Times Neue Roman"/>
              </a:rPr>
              <a:t> </a:t>
            </a:r>
            <a:r>
              <a:rPr lang="en-US" sz="1400" dirty="0" err="1">
                <a:solidFill>
                  <a:prstClr val="white"/>
                </a:solidFill>
                <a:latin typeface="Times Neue Roman"/>
              </a:rPr>
              <a:t>жизнедеятельности</a:t>
            </a:r>
            <a:r>
              <a:rPr lang="en-US" sz="1400" dirty="0">
                <a:solidFill>
                  <a:prstClr val="white"/>
                </a:solidFill>
                <a:latin typeface="Times Neue Roman"/>
              </a:rPr>
              <a:t> </a:t>
            </a:r>
            <a:r>
              <a:rPr lang="en-US" sz="1400" dirty="0" err="1">
                <a:solidFill>
                  <a:prstClr val="white"/>
                </a:solidFill>
                <a:latin typeface="Times Neue Roman"/>
              </a:rPr>
              <a:t>государства</a:t>
            </a:r>
            <a:r>
              <a:rPr lang="en-US" sz="1400" dirty="0">
                <a:solidFill>
                  <a:prstClr val="white"/>
                </a:solidFill>
                <a:latin typeface="Times Neue Roman"/>
              </a:rPr>
              <a:t>. </a:t>
            </a:r>
            <a:r>
              <a:rPr lang="en-US" sz="1400" dirty="0" err="1">
                <a:solidFill>
                  <a:prstClr val="white"/>
                </a:solidFill>
                <a:latin typeface="Times Neue Roman"/>
              </a:rPr>
              <a:t>Фактически</a:t>
            </a:r>
            <a:r>
              <a:rPr lang="en-US" sz="1400" dirty="0">
                <a:solidFill>
                  <a:prstClr val="white"/>
                </a:solidFill>
                <a:latin typeface="Times Neue Roman"/>
              </a:rPr>
              <a:t> </a:t>
            </a:r>
            <a:r>
              <a:rPr lang="en-US" sz="1400" dirty="0" err="1">
                <a:solidFill>
                  <a:prstClr val="white"/>
                </a:solidFill>
                <a:latin typeface="Times Neue Roman"/>
              </a:rPr>
              <a:t>они</a:t>
            </a:r>
            <a:r>
              <a:rPr lang="en-US" sz="1400" dirty="0">
                <a:solidFill>
                  <a:prstClr val="white"/>
                </a:solidFill>
                <a:latin typeface="Times Neue Roman"/>
              </a:rPr>
              <a:t> </a:t>
            </a:r>
            <a:r>
              <a:rPr lang="en-US" sz="1400" dirty="0" err="1">
                <a:solidFill>
                  <a:prstClr val="white"/>
                </a:solidFill>
                <a:latin typeface="Times Neue Roman"/>
              </a:rPr>
              <a:t>были</a:t>
            </a:r>
            <a:r>
              <a:rPr lang="en-US" sz="1400" dirty="0">
                <a:solidFill>
                  <a:prstClr val="white"/>
                </a:solidFill>
                <a:latin typeface="Times Neue Roman"/>
              </a:rPr>
              <a:t> </a:t>
            </a:r>
            <a:r>
              <a:rPr lang="en-US" sz="1400" dirty="0" err="1">
                <a:solidFill>
                  <a:prstClr val="white"/>
                </a:solidFill>
                <a:latin typeface="Times Neue Roman"/>
              </a:rPr>
              <a:t>местными</a:t>
            </a:r>
            <a:r>
              <a:rPr lang="en-US" sz="1400" dirty="0">
                <a:solidFill>
                  <a:prstClr val="white"/>
                </a:solidFill>
                <a:latin typeface="Times Neue Roman"/>
              </a:rPr>
              <a:t> </a:t>
            </a:r>
            <a:r>
              <a:rPr lang="en-US" sz="1400" dirty="0" err="1">
                <a:solidFill>
                  <a:prstClr val="white"/>
                </a:solidFill>
                <a:latin typeface="Times Neue Roman"/>
              </a:rPr>
              <a:t>органами</a:t>
            </a:r>
            <a:r>
              <a:rPr lang="en-US" sz="1400" dirty="0">
                <a:solidFill>
                  <a:prstClr val="white"/>
                </a:solidFill>
                <a:latin typeface="Times Neue Roman"/>
              </a:rPr>
              <a:t> </a:t>
            </a:r>
            <a:r>
              <a:rPr lang="en-US" sz="1400" dirty="0" err="1">
                <a:solidFill>
                  <a:prstClr val="white"/>
                </a:solidFill>
                <a:latin typeface="Times Neue Roman"/>
              </a:rPr>
              <a:t>управления</a:t>
            </a:r>
            <a:r>
              <a:rPr lang="en-US" sz="1400" dirty="0">
                <a:solidFill>
                  <a:prstClr val="white"/>
                </a:solidFill>
                <a:latin typeface="Times Neue Roman"/>
              </a:rPr>
              <a:t>, </a:t>
            </a:r>
            <a:r>
              <a:rPr lang="en-US" sz="1400" dirty="0" err="1">
                <a:solidFill>
                  <a:prstClr val="white"/>
                </a:solidFill>
                <a:latin typeface="Times Neue Roman"/>
              </a:rPr>
              <a:t>которые</a:t>
            </a:r>
            <a:r>
              <a:rPr lang="en-US" sz="1400" dirty="0">
                <a:solidFill>
                  <a:prstClr val="white"/>
                </a:solidFill>
                <a:latin typeface="Times Neue Roman"/>
              </a:rPr>
              <a:t> </a:t>
            </a:r>
            <a:r>
              <a:rPr lang="en-US" sz="1400" dirty="0" err="1">
                <a:solidFill>
                  <a:prstClr val="white"/>
                </a:solidFill>
                <a:latin typeface="Times Neue Roman"/>
              </a:rPr>
              <a:t>выступали</a:t>
            </a:r>
            <a:r>
              <a:rPr lang="en-US" sz="1400" dirty="0">
                <a:solidFill>
                  <a:prstClr val="white"/>
                </a:solidFill>
                <a:latin typeface="Times Neue Roman"/>
              </a:rPr>
              <a:t> </a:t>
            </a:r>
            <a:r>
              <a:rPr lang="en-US" sz="1400" dirty="0" err="1">
                <a:solidFill>
                  <a:prstClr val="white"/>
                </a:solidFill>
                <a:latin typeface="Times Neue Roman"/>
              </a:rPr>
              <a:t>промежуточным</a:t>
            </a:r>
            <a:r>
              <a:rPr lang="en-US" sz="1400" dirty="0">
                <a:solidFill>
                  <a:prstClr val="white"/>
                </a:solidFill>
                <a:latin typeface="Times Neue Roman"/>
              </a:rPr>
              <a:t> </a:t>
            </a:r>
            <a:r>
              <a:rPr lang="en-US" sz="1400" dirty="0" err="1">
                <a:solidFill>
                  <a:prstClr val="white"/>
                </a:solidFill>
                <a:latin typeface="Times Neue Roman"/>
              </a:rPr>
              <a:t>звеном</a:t>
            </a:r>
            <a:r>
              <a:rPr lang="en-US" sz="1400" dirty="0">
                <a:solidFill>
                  <a:prstClr val="white"/>
                </a:solidFill>
                <a:latin typeface="Times Neue Roman"/>
              </a:rPr>
              <a:t> </a:t>
            </a:r>
            <a:r>
              <a:rPr lang="en-US" sz="1400" dirty="0" err="1">
                <a:solidFill>
                  <a:prstClr val="white"/>
                </a:solidFill>
                <a:latin typeface="Times Neue Roman"/>
              </a:rPr>
              <a:t>между</a:t>
            </a:r>
            <a:r>
              <a:rPr lang="en-US" sz="1400" dirty="0">
                <a:solidFill>
                  <a:prstClr val="white"/>
                </a:solidFill>
                <a:latin typeface="Times Neue Roman"/>
              </a:rPr>
              <a:t> </a:t>
            </a:r>
            <a:r>
              <a:rPr lang="en-US" sz="1400" dirty="0" err="1">
                <a:solidFill>
                  <a:prstClr val="white"/>
                </a:solidFill>
                <a:latin typeface="Times Neue Roman"/>
              </a:rPr>
              <a:t>населением</a:t>
            </a:r>
            <a:r>
              <a:rPr lang="en-US" sz="1400" dirty="0">
                <a:solidFill>
                  <a:prstClr val="white"/>
                </a:solidFill>
                <a:latin typeface="Times Neue Roman"/>
              </a:rPr>
              <a:t> и </a:t>
            </a:r>
            <a:r>
              <a:rPr lang="en-US" sz="1400" dirty="0" err="1">
                <a:solidFill>
                  <a:prstClr val="white"/>
                </a:solidFill>
                <a:latin typeface="Times Neue Roman"/>
              </a:rPr>
              <a:t>царем</a:t>
            </a:r>
            <a:r>
              <a:rPr lang="en-US" sz="1400" dirty="0">
                <a:solidFill>
                  <a:prstClr val="white"/>
                </a:solidFill>
                <a:latin typeface="Times Neue Roman"/>
              </a:rPr>
              <a:t>. В </a:t>
            </a:r>
            <a:r>
              <a:rPr lang="en-US" sz="1400" dirty="0" err="1">
                <a:solidFill>
                  <a:prstClr val="white"/>
                </a:solidFill>
                <a:latin typeface="Times Neue Roman"/>
              </a:rPr>
              <a:t>результате</a:t>
            </a:r>
            <a:r>
              <a:rPr lang="en-US" sz="1400" dirty="0">
                <a:solidFill>
                  <a:prstClr val="white"/>
                </a:solidFill>
                <a:latin typeface="Times Neue Roman"/>
              </a:rPr>
              <a:t> </a:t>
            </a:r>
            <a:r>
              <a:rPr lang="en-US" sz="1400" dirty="0" err="1">
                <a:solidFill>
                  <a:prstClr val="white"/>
                </a:solidFill>
                <a:latin typeface="Times Neue Roman"/>
              </a:rPr>
              <a:t>этих</a:t>
            </a:r>
            <a:r>
              <a:rPr lang="en-US" sz="1400" dirty="0">
                <a:solidFill>
                  <a:prstClr val="white"/>
                </a:solidFill>
                <a:latin typeface="Times Neue Roman"/>
              </a:rPr>
              <a:t> </a:t>
            </a:r>
            <a:r>
              <a:rPr lang="en-US" sz="1400" dirty="0" err="1">
                <a:solidFill>
                  <a:prstClr val="white"/>
                </a:solidFill>
                <a:latin typeface="Times Neue Roman"/>
              </a:rPr>
              <a:t>преобразований</a:t>
            </a:r>
            <a:r>
              <a:rPr lang="en-US" sz="1400" dirty="0">
                <a:solidFill>
                  <a:prstClr val="white"/>
                </a:solidFill>
                <a:latin typeface="Times Neue Roman"/>
              </a:rPr>
              <a:t> </a:t>
            </a:r>
            <a:r>
              <a:rPr lang="en-US" sz="1400" dirty="0" err="1">
                <a:solidFill>
                  <a:prstClr val="white"/>
                </a:solidFill>
                <a:latin typeface="Times Neue Roman"/>
              </a:rPr>
              <a:t>были</a:t>
            </a:r>
            <a:r>
              <a:rPr lang="en-US" sz="1400" dirty="0">
                <a:solidFill>
                  <a:prstClr val="white"/>
                </a:solidFill>
                <a:latin typeface="Times Neue Roman"/>
              </a:rPr>
              <a:t> </a:t>
            </a:r>
            <a:r>
              <a:rPr lang="en-US" sz="1400" dirty="0" err="1">
                <a:solidFill>
                  <a:prstClr val="white"/>
                </a:solidFill>
                <a:latin typeface="Times Neue Roman"/>
              </a:rPr>
              <a:t>полностью</a:t>
            </a:r>
            <a:r>
              <a:rPr lang="en-US" sz="1400" dirty="0">
                <a:solidFill>
                  <a:prstClr val="white"/>
                </a:solidFill>
                <a:latin typeface="Times Neue Roman"/>
              </a:rPr>
              <a:t> </a:t>
            </a:r>
            <a:r>
              <a:rPr lang="en-US" sz="1400" dirty="0" err="1">
                <a:solidFill>
                  <a:prstClr val="white"/>
                </a:solidFill>
                <a:latin typeface="Times Neue Roman"/>
              </a:rPr>
              <a:t>изменены</a:t>
            </a:r>
            <a:r>
              <a:rPr lang="en-US" sz="1400" dirty="0">
                <a:solidFill>
                  <a:prstClr val="white"/>
                </a:solidFill>
                <a:latin typeface="Times Neue Roman"/>
              </a:rPr>
              <a:t> </a:t>
            </a:r>
            <a:r>
              <a:rPr lang="en-US" sz="1400" dirty="0" err="1">
                <a:solidFill>
                  <a:prstClr val="white"/>
                </a:solidFill>
                <a:latin typeface="Times Neue Roman"/>
              </a:rPr>
              <a:t>принципы</a:t>
            </a:r>
            <a:r>
              <a:rPr lang="en-US" sz="1400" dirty="0">
                <a:solidFill>
                  <a:prstClr val="white"/>
                </a:solidFill>
                <a:latin typeface="Times Neue Roman"/>
              </a:rPr>
              <a:t> </a:t>
            </a:r>
            <a:r>
              <a:rPr lang="en-US" sz="1400" dirty="0" err="1">
                <a:solidFill>
                  <a:prstClr val="white"/>
                </a:solidFill>
                <a:latin typeface="Times Neue Roman"/>
              </a:rPr>
              <a:t>управления</a:t>
            </a:r>
            <a:r>
              <a:rPr lang="en-US" sz="1400" dirty="0">
                <a:solidFill>
                  <a:prstClr val="white"/>
                </a:solidFill>
                <a:latin typeface="Times Neue Roman"/>
              </a:rPr>
              <a:t> </a:t>
            </a:r>
            <a:r>
              <a:rPr lang="en-US" sz="1400" dirty="0" err="1">
                <a:solidFill>
                  <a:prstClr val="white"/>
                </a:solidFill>
                <a:latin typeface="Times Neue Roman"/>
              </a:rPr>
              <a:t>страной</a:t>
            </a:r>
            <a:r>
              <a:rPr lang="en-US" sz="1400" dirty="0">
                <a:solidFill>
                  <a:prstClr val="white"/>
                </a:solidFill>
                <a:latin typeface="Times Neue Roman"/>
              </a:rPr>
              <a:t>.</a:t>
            </a:r>
          </a:p>
        </p:txBody>
      </p:sp>
    </p:spTree>
    <p:extLst>
      <p:ext uri="{BB962C8B-B14F-4D97-AF65-F5344CB8AC3E}">
        <p14:creationId xmlns:p14="http://schemas.microsoft.com/office/powerpoint/2010/main" val="156363086"/>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13377" y="246220"/>
            <a:ext cx="492443"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21</a:t>
            </a:r>
          </a:p>
        </p:txBody>
      </p:sp>
      <p:sp>
        <p:nvSpPr>
          <p:cNvPr id="2" name="Прямоугольник 1"/>
          <p:cNvSpPr/>
          <p:nvPr/>
        </p:nvSpPr>
        <p:spPr>
          <a:xfrm>
            <a:off x="-15663" y="0"/>
            <a:ext cx="10426998" cy="523220"/>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Реформы “Избранной рады”</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Рисунок 2">
            <a:extLst>
              <a:ext uri="{FF2B5EF4-FFF2-40B4-BE49-F238E27FC236}">
                <a16:creationId xmlns:a16="http://schemas.microsoft.com/office/drawing/2014/main" id="{C7A53AD5-97DF-4285-BA66-8BFDA0118200}"/>
              </a:ext>
            </a:extLst>
          </p:cNvPr>
          <p:cNvPicPr>
            <a:picLocks noChangeAspect="1"/>
          </p:cNvPicPr>
          <p:nvPr/>
        </p:nvPicPr>
        <p:blipFill>
          <a:blip r:embed="rId2"/>
          <a:stretch>
            <a:fillRect/>
          </a:stretch>
        </p:blipFill>
        <p:spPr>
          <a:xfrm>
            <a:off x="271145" y="1028986"/>
            <a:ext cx="10734675" cy="5124205"/>
          </a:xfrm>
          <a:prstGeom prst="rect">
            <a:avLst/>
          </a:prstGeom>
        </p:spPr>
      </p:pic>
    </p:spTree>
    <p:extLst>
      <p:ext uri="{BB962C8B-B14F-4D97-AF65-F5344CB8AC3E}">
        <p14:creationId xmlns:p14="http://schemas.microsoft.com/office/powerpoint/2010/main" val="1496158540"/>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13377" y="246220"/>
            <a:ext cx="492443"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22</a:t>
            </a:r>
          </a:p>
        </p:txBody>
      </p:sp>
      <p:sp>
        <p:nvSpPr>
          <p:cNvPr id="2" name="Прямоугольник 1"/>
          <p:cNvSpPr/>
          <p:nvPr/>
        </p:nvSpPr>
        <p:spPr>
          <a:xfrm>
            <a:off x="-15663" y="0"/>
            <a:ext cx="10426998" cy="523220"/>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Реформы “Избранной рады”</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Рисунок 3">
            <a:extLst>
              <a:ext uri="{FF2B5EF4-FFF2-40B4-BE49-F238E27FC236}">
                <a16:creationId xmlns:a16="http://schemas.microsoft.com/office/drawing/2014/main" id="{D3ECCFD9-5FC4-4571-9ABB-E11CFB08724B}"/>
              </a:ext>
            </a:extLst>
          </p:cNvPr>
          <p:cNvPicPr>
            <a:picLocks noChangeAspect="1"/>
          </p:cNvPicPr>
          <p:nvPr/>
        </p:nvPicPr>
        <p:blipFill>
          <a:blip r:embed="rId2"/>
          <a:stretch>
            <a:fillRect/>
          </a:stretch>
        </p:blipFill>
        <p:spPr>
          <a:xfrm>
            <a:off x="385446" y="707885"/>
            <a:ext cx="10977562" cy="5604172"/>
          </a:xfrm>
          <a:prstGeom prst="rect">
            <a:avLst/>
          </a:prstGeom>
        </p:spPr>
      </p:pic>
    </p:spTree>
    <p:extLst>
      <p:ext uri="{BB962C8B-B14F-4D97-AF65-F5344CB8AC3E}">
        <p14:creationId xmlns:p14="http://schemas.microsoft.com/office/powerpoint/2010/main" val="4114495308"/>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13377" y="246220"/>
            <a:ext cx="492443"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23</a:t>
            </a:r>
          </a:p>
        </p:txBody>
      </p:sp>
      <p:sp>
        <p:nvSpPr>
          <p:cNvPr id="2" name="Прямоугольник 1"/>
          <p:cNvSpPr/>
          <p:nvPr/>
        </p:nvSpPr>
        <p:spPr>
          <a:xfrm>
            <a:off x="0" y="160733"/>
            <a:ext cx="10426998" cy="523220"/>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Опричнина</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Прямоугольник 4">
            <a:extLst>
              <a:ext uri="{FF2B5EF4-FFF2-40B4-BE49-F238E27FC236}">
                <a16:creationId xmlns:a16="http://schemas.microsoft.com/office/drawing/2014/main" id="{6B686CCD-1D3C-4B55-AAAC-758B6450BD67}"/>
              </a:ext>
            </a:extLst>
          </p:cNvPr>
          <p:cNvSpPr/>
          <p:nvPr/>
        </p:nvSpPr>
        <p:spPr>
          <a:xfrm>
            <a:off x="353174" y="1418899"/>
            <a:ext cx="11205414" cy="4708981"/>
          </a:xfrm>
          <a:prstGeom prst="rect">
            <a:avLst/>
          </a:prstGeom>
        </p:spPr>
        <p:txBody>
          <a:bodyPr wrap="square">
            <a:spAutoFit/>
          </a:bodyPr>
          <a:lstStyle/>
          <a:p>
            <a:pPr algn="just"/>
            <a:r>
              <a:rPr lang="ru-RU" sz="2000" dirty="0">
                <a:latin typeface="Times New Roman" panose="02020603050405020304" pitchFamily="18" charset="0"/>
                <a:ea typeface="Tahoma" panose="020B0604030504040204" pitchFamily="34" charset="0"/>
                <a:cs typeface="Times New Roman" panose="02020603050405020304" pitchFamily="18" charset="0"/>
              </a:rPr>
              <a:t>	До 1565 года термин “опричнина” использовали для наименования удела, который получала вдова при разделе имущества умершего мужа, а также великой княгини. Датой учреждения опричнины Иваном IV можно считать 3 февраля 1565 года.</a:t>
            </a:r>
          </a:p>
          <a:p>
            <a:pPr algn="just"/>
            <a:r>
              <a:rPr lang="ru-RU" sz="2000" dirty="0">
                <a:latin typeface="Times New Roman" panose="02020603050405020304" pitchFamily="18" charset="0"/>
                <a:ea typeface="Tahoma" panose="020B0604030504040204" pitchFamily="34" charset="0"/>
                <a:cs typeface="Times New Roman" panose="02020603050405020304" pitchFamily="18" charset="0"/>
              </a:rPr>
              <a:t>	Этому событию предшествовало ряд событий. Во-первых, с 1558 года Иван IV вел Ливонскую войну. В 1561 году вместо слабого Ливонского ордена противником стало более крупное Великое княжество Литовское, а следом за ним в войну прямо и косвенно вступили Крымское ханство, Польша и Швеция. Война сопровождалась смертью в 1560 году первой жены царя – Анастасии. После ее смерти Иван IV охладел к своим прежним сподвижникам первых лет царствования – Избранной Раде. В 1561-1564 ситуация вокруг царя ухудшилась. Войска потерпели поражение в битве при Чашниках, а некоторые бояре стали убегать в Великое княжество Литовское, в их числе оказался и бывший сподвижник Андрей Курбский.</a:t>
            </a:r>
          </a:p>
          <a:p>
            <a:pPr algn="just"/>
            <a:r>
              <a:rPr lang="ru-RU" sz="2000" dirty="0">
                <a:latin typeface="Times New Roman" panose="02020603050405020304" pitchFamily="18" charset="0"/>
                <a:ea typeface="Tahoma" panose="020B0604030504040204" pitchFamily="34" charset="0"/>
                <a:cs typeface="Times New Roman" panose="02020603050405020304" pitchFamily="18" charset="0"/>
              </a:rPr>
              <a:t>	В декабре 1564 года Иван IV покинул Москву и увез с собой казну в Александровскую Слободу (ныне – город Александров во Владимирской области). Он объявил об отречении от трона в пользу малолетнего сына, а причиной этого назвал гнев на бояр и воевод. В результате, было достигнуто соглашение о возвращении Ивана IV на царство. Он объявил о том, что “учреждает опричнину”.</a:t>
            </a:r>
          </a:p>
        </p:txBody>
      </p:sp>
    </p:spTree>
    <p:extLst>
      <p:ext uri="{BB962C8B-B14F-4D97-AF65-F5344CB8AC3E}">
        <p14:creationId xmlns:p14="http://schemas.microsoft.com/office/powerpoint/2010/main" val="115657595"/>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13377" y="246220"/>
            <a:ext cx="492443"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24</a:t>
            </a:r>
          </a:p>
        </p:txBody>
      </p:sp>
      <p:sp>
        <p:nvSpPr>
          <p:cNvPr id="2" name="Прямоугольник 1"/>
          <p:cNvSpPr/>
          <p:nvPr/>
        </p:nvSpPr>
        <p:spPr>
          <a:xfrm>
            <a:off x="0" y="160733"/>
            <a:ext cx="10426998" cy="523220"/>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Опричнина</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100" name="Picture 4">
            <a:extLst>
              <a:ext uri="{FF2B5EF4-FFF2-40B4-BE49-F238E27FC236}">
                <a16:creationId xmlns:a16="http://schemas.microsoft.com/office/drawing/2014/main" id="{85394CD2-714A-410C-B3BB-41A4396B9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209" y="1138565"/>
            <a:ext cx="7748709" cy="43586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9AB65FD-916A-48C5-8C9B-A0FA62D81577}"/>
              </a:ext>
            </a:extLst>
          </p:cNvPr>
          <p:cNvSpPr txBox="1"/>
          <p:nvPr/>
        </p:nvSpPr>
        <p:spPr>
          <a:xfrm>
            <a:off x="1461041" y="5534769"/>
            <a:ext cx="5317044" cy="369332"/>
          </a:xfrm>
          <a:prstGeom prst="rect">
            <a:avLst/>
          </a:prstGeom>
          <a:noFill/>
        </p:spPr>
        <p:txBody>
          <a:bodyPr wrap="square" rtlCol="0">
            <a:spAutoFit/>
          </a:bodyPr>
          <a:lstStyle/>
          <a:p>
            <a:pPr algn="ctr"/>
            <a:r>
              <a:rPr lang="ru-RU" dirty="0"/>
              <a:t>Рисунок 11 – </a:t>
            </a:r>
            <a:r>
              <a:rPr lang="ru-RU" sz="1800" dirty="0">
                <a:latin typeface="Times Neue Roman"/>
              </a:rPr>
              <a:t>Опричнина</a:t>
            </a:r>
            <a:endParaRPr lang="ru-RU" dirty="0"/>
          </a:p>
        </p:txBody>
      </p:sp>
      <p:sp>
        <p:nvSpPr>
          <p:cNvPr id="9" name="TextBox 8">
            <a:extLst>
              <a:ext uri="{FF2B5EF4-FFF2-40B4-BE49-F238E27FC236}">
                <a16:creationId xmlns:a16="http://schemas.microsoft.com/office/drawing/2014/main" id="{166364B2-A031-4B0A-84F5-64507C5B52BC}"/>
              </a:ext>
            </a:extLst>
          </p:cNvPr>
          <p:cNvSpPr txBox="1"/>
          <p:nvPr/>
        </p:nvSpPr>
        <p:spPr>
          <a:xfrm>
            <a:off x="8072437" y="1403786"/>
            <a:ext cx="3939778" cy="4093428"/>
          </a:xfrm>
          <a:prstGeom prst="rect">
            <a:avLst/>
          </a:prstGeom>
          <a:noFill/>
        </p:spPr>
        <p:txBody>
          <a:bodyPr wrap="square">
            <a:spAutoFit/>
          </a:bodyPr>
          <a:lstStyle/>
          <a:p>
            <a:pPr algn="just"/>
            <a:r>
              <a:rPr lang="ru-RU" sz="2000" dirty="0">
                <a:latin typeface="Times New Roman" panose="02020603050405020304" pitchFamily="18" charset="0"/>
                <a:ea typeface="Tahoma" panose="020B0604030504040204" pitchFamily="34" charset="0"/>
                <a:cs typeface="Times New Roman" panose="02020603050405020304" pitchFamily="18" charset="0"/>
              </a:rPr>
              <a:t>В царский удел вошли следующие земли: </a:t>
            </a:r>
          </a:p>
          <a:p>
            <a:pPr marL="457200" indent="-457200" algn="just">
              <a:buFont typeface="+mj-lt"/>
              <a:buAutoNum type="arabicPeriod"/>
            </a:pPr>
            <a:r>
              <a:rPr lang="ru-RU" sz="2000" dirty="0">
                <a:latin typeface="Times New Roman" panose="02020603050405020304" pitchFamily="18" charset="0"/>
                <a:ea typeface="Tahoma" panose="020B0604030504040204" pitchFamily="34" charset="0"/>
                <a:cs typeface="Times New Roman" panose="02020603050405020304" pitchFamily="18" charset="0"/>
              </a:rPr>
              <a:t>От Белого моря до Александровской Слободы.</a:t>
            </a:r>
          </a:p>
          <a:p>
            <a:pPr marL="457200" indent="-457200" algn="just">
              <a:buFont typeface="+mj-lt"/>
              <a:buAutoNum type="arabicPeriod"/>
            </a:pPr>
            <a:r>
              <a:rPr lang="ru-RU" sz="2000" dirty="0">
                <a:latin typeface="Times New Roman" panose="02020603050405020304" pitchFamily="18" charset="0"/>
                <a:ea typeface="Tahoma" panose="020B0604030504040204" pitchFamily="34" charset="0"/>
                <a:cs typeface="Times New Roman" panose="02020603050405020304" pitchFamily="18" charset="0"/>
              </a:rPr>
              <a:t>Некоторые крепости вблизи Москвы, например, Вязьма и Медынь, а также некоторые улицы столицы.</a:t>
            </a:r>
          </a:p>
          <a:p>
            <a:pPr marL="457200" indent="-457200" algn="just">
              <a:buFont typeface="+mj-lt"/>
              <a:buAutoNum type="arabicPeriod"/>
            </a:pPr>
            <a:r>
              <a:rPr lang="ru-RU" sz="2000" dirty="0">
                <a:latin typeface="Times New Roman" panose="02020603050405020304" pitchFamily="18" charset="0"/>
                <a:ea typeface="Tahoma" panose="020B0604030504040204" pitchFamily="34" charset="0"/>
                <a:cs typeface="Times New Roman" panose="02020603050405020304" pitchFamily="18" charset="0"/>
              </a:rPr>
              <a:t>Кострома и земли от Великого Устюга до Белого моря.</a:t>
            </a:r>
          </a:p>
          <a:p>
            <a:pPr marL="457200" indent="-457200" algn="just">
              <a:buFont typeface="+mj-lt"/>
              <a:buAutoNum type="arabicPeriod"/>
            </a:pPr>
            <a:r>
              <a:rPr lang="ru-RU" sz="2000" dirty="0">
                <a:latin typeface="Times New Roman" panose="02020603050405020304" pitchFamily="18" charset="0"/>
                <a:ea typeface="Tahoma" panose="020B0604030504040204" pitchFamily="34" charset="0"/>
                <a:cs typeface="Times New Roman" panose="02020603050405020304" pitchFamily="18" charset="0"/>
              </a:rPr>
              <a:t>От города Кемь на севере до Торжка на юге.</a:t>
            </a:r>
          </a:p>
        </p:txBody>
      </p:sp>
    </p:spTree>
    <p:extLst>
      <p:ext uri="{BB962C8B-B14F-4D97-AF65-F5344CB8AC3E}">
        <p14:creationId xmlns:p14="http://schemas.microsoft.com/office/powerpoint/2010/main" val="2462746813"/>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13377" y="246220"/>
            <a:ext cx="492443"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25</a:t>
            </a:r>
          </a:p>
        </p:txBody>
      </p:sp>
      <p:sp>
        <p:nvSpPr>
          <p:cNvPr id="2" name="Прямоугольник 1"/>
          <p:cNvSpPr/>
          <p:nvPr/>
        </p:nvSpPr>
        <p:spPr>
          <a:xfrm>
            <a:off x="0" y="160733"/>
            <a:ext cx="10426998" cy="523220"/>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Опричнина</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Прямоугольник 4">
            <a:extLst>
              <a:ext uri="{FF2B5EF4-FFF2-40B4-BE49-F238E27FC236}">
                <a16:creationId xmlns:a16="http://schemas.microsoft.com/office/drawing/2014/main" id="{6B686CCD-1D3C-4B55-AAAC-758B6450BD67}"/>
              </a:ext>
            </a:extLst>
          </p:cNvPr>
          <p:cNvSpPr/>
          <p:nvPr/>
        </p:nvSpPr>
        <p:spPr>
          <a:xfrm>
            <a:off x="190875" y="1118862"/>
            <a:ext cx="11838826" cy="5647700"/>
          </a:xfrm>
          <a:prstGeom prst="rect">
            <a:avLst/>
          </a:prstGeom>
        </p:spPr>
        <p:txBody>
          <a:bodyPr wrap="square">
            <a:spAutoFit/>
          </a:bodyPr>
          <a:lstStyle/>
          <a:p>
            <a:pPr algn="just"/>
            <a:r>
              <a:rPr lang="ru-RU" sz="1900" dirty="0">
                <a:latin typeface="Times New Roman" panose="02020603050405020304" pitchFamily="18" charset="0"/>
                <a:ea typeface="Tahoma" panose="020B0604030504040204" pitchFamily="34" charset="0"/>
                <a:cs typeface="Times New Roman" panose="02020603050405020304" pitchFamily="18" charset="0"/>
              </a:rPr>
              <a:t>	Опричное войско формировалось из молодого дворянства у которого не было родственных связей со знатным боярством. Его численность составила около 6 тыс. человек. Внешне оно напоминало монашеский орден. В опричной столице – Александровской Слободе появились своя казна и приказы (</a:t>
            </a:r>
            <a:r>
              <a:rPr lang="ru-RU" sz="1900" dirty="0" err="1">
                <a:latin typeface="Times New Roman" panose="02020603050405020304" pitchFamily="18" charset="0"/>
                <a:ea typeface="Tahoma" panose="020B0604030504040204" pitchFamily="34" charset="0"/>
                <a:cs typeface="Times New Roman" panose="02020603050405020304" pitchFamily="18" charset="0"/>
              </a:rPr>
              <a:t>Бронный</a:t>
            </a:r>
            <a:r>
              <a:rPr lang="ru-RU" sz="1900" dirty="0">
                <a:latin typeface="Times New Roman" panose="02020603050405020304" pitchFamily="18" charset="0"/>
                <a:ea typeface="Tahoma" panose="020B0604030504040204" pitchFamily="34" charset="0"/>
                <a:cs typeface="Times New Roman" panose="02020603050405020304" pitchFamily="18" charset="0"/>
              </a:rPr>
              <a:t>, Сытный, Конюшенный, Постельный).В опричном войске начал свою карьеру будущий царь Борис Годунов. Были среди опричников и иностранцы, например, авантюрист Генрих фон </a:t>
            </a:r>
            <a:r>
              <a:rPr lang="ru-RU" sz="1900" dirty="0" err="1">
                <a:latin typeface="Times New Roman" panose="02020603050405020304" pitchFamily="18" charset="0"/>
                <a:ea typeface="Tahoma" panose="020B0604030504040204" pitchFamily="34" charset="0"/>
                <a:cs typeface="Times New Roman" panose="02020603050405020304" pitchFamily="18" charset="0"/>
              </a:rPr>
              <a:t>Штаден</a:t>
            </a:r>
            <a:r>
              <a:rPr lang="ru-RU" sz="1900" dirty="0">
                <a:latin typeface="Times New Roman" panose="02020603050405020304" pitchFamily="18" charset="0"/>
                <a:ea typeface="Tahoma" panose="020B0604030504040204" pitchFamily="34" charset="0"/>
                <a:cs typeface="Times New Roman" panose="02020603050405020304" pitchFamily="18" charset="0"/>
              </a:rPr>
              <a:t>, он прожил в России 12 лет, с 1564 по 1576, а потом уехал в Голландию. Вторым можно считать кабардинского мурзу Михаила Темрюковича Черкасского.</a:t>
            </a:r>
          </a:p>
          <a:p>
            <a:pPr algn="just"/>
            <a:r>
              <a:rPr lang="ru-RU" sz="1900" dirty="0">
                <a:latin typeface="Times New Roman" panose="02020603050405020304" pitchFamily="18" charset="0"/>
                <a:ea typeface="Tahoma" panose="020B0604030504040204" pitchFamily="34" charset="0"/>
                <a:cs typeface="Times New Roman" panose="02020603050405020304" pitchFamily="18" charset="0"/>
              </a:rPr>
              <a:t>	После тяжелой войны с крымским ханом в 1571-1572 годах царь не увидел дальнейшего смысла сохранения опричнины и отменил ее. В документах 1573-1584 годов бывшие опричные земли стали называть “двор” (царский), а бывших опричников – дворовые. Многие бывшие опричники были казнены в 1571-1572 </a:t>
            </a:r>
            <a:r>
              <a:rPr lang="ru-RU" sz="1900" dirty="0" err="1">
                <a:latin typeface="Times New Roman" panose="02020603050405020304" pitchFamily="18" charset="0"/>
                <a:ea typeface="Tahoma" panose="020B0604030504040204" pitchFamily="34" charset="0"/>
                <a:cs typeface="Times New Roman" panose="02020603050405020304" pitchFamily="18" charset="0"/>
              </a:rPr>
              <a:t>годах.Последствием</a:t>
            </a:r>
            <a:r>
              <a:rPr lang="ru-RU" sz="1900" dirty="0">
                <a:latin typeface="Times New Roman" panose="02020603050405020304" pitchFamily="18" charset="0"/>
                <a:ea typeface="Tahoma" panose="020B0604030504040204" pitchFamily="34" charset="0"/>
                <a:cs typeface="Times New Roman" panose="02020603050405020304" pitchFamily="18" charset="0"/>
              </a:rPr>
              <a:t> опричнины стало падение боеспособности армии и усиление крепостного права. Террор в сочетании с неудачами в войнах на западе и на юге привел к порухе. Такое понятие использовали современники для описания хозяйственного кризиса в государстве. Она была частично преодолена во времена сына Ивана IV – Федора Иоанновича и Бориса Годунова, например, к 1600 году удалось:</a:t>
            </a:r>
          </a:p>
          <a:p>
            <a:pPr marL="342900" indent="-342900" algn="just">
              <a:buFont typeface="Arial" panose="020B0604020202020204" pitchFamily="34" charset="0"/>
              <a:buChar char="•"/>
            </a:pPr>
            <a:r>
              <a:rPr lang="ru-RU" sz="1900" dirty="0">
                <a:latin typeface="Times New Roman" panose="02020603050405020304" pitchFamily="18" charset="0"/>
                <a:ea typeface="Tahoma" panose="020B0604030504040204" pitchFamily="34" charset="0"/>
                <a:cs typeface="Times New Roman" panose="02020603050405020304" pitchFamily="18" charset="0"/>
              </a:rPr>
              <a:t>Разгромить в Сибири хана Кучума и построить несколько городов за Уралом.</a:t>
            </a:r>
          </a:p>
          <a:p>
            <a:pPr marL="342900" indent="-342900" algn="just">
              <a:buFont typeface="Arial" panose="020B0604020202020204" pitchFamily="34" charset="0"/>
              <a:buChar char="•"/>
            </a:pPr>
            <a:r>
              <a:rPr lang="ru-RU" sz="1900" dirty="0">
                <a:latin typeface="Times New Roman" panose="02020603050405020304" pitchFamily="18" charset="0"/>
                <a:ea typeface="Tahoma" panose="020B0604030504040204" pitchFamily="34" charset="0"/>
                <a:cs typeface="Times New Roman" panose="02020603050405020304" pitchFamily="18" charset="0"/>
              </a:rPr>
              <a:t>Победить Швецию в войне 1590-1595 годов, вернуть Ижорские земли.</a:t>
            </a:r>
          </a:p>
          <a:p>
            <a:pPr marL="342900" indent="-342900" algn="just">
              <a:buFont typeface="Arial" panose="020B0604020202020204" pitchFamily="34" charset="0"/>
              <a:buChar char="•"/>
            </a:pPr>
            <a:r>
              <a:rPr lang="ru-RU" sz="1900" dirty="0">
                <a:latin typeface="Times New Roman" panose="02020603050405020304" pitchFamily="18" charset="0"/>
                <a:ea typeface="Tahoma" panose="020B0604030504040204" pitchFamily="34" charset="0"/>
                <a:cs typeface="Times New Roman" panose="02020603050405020304" pitchFamily="18" charset="0"/>
              </a:rPr>
              <a:t>Усилить южные границы, основать новые города в Поволжье.</a:t>
            </a:r>
          </a:p>
          <a:p>
            <a:pPr marL="342900" indent="-342900" algn="just">
              <a:buFont typeface="Arial" panose="020B0604020202020204" pitchFamily="34" charset="0"/>
              <a:buChar char="•"/>
            </a:pPr>
            <a:r>
              <a:rPr lang="ru-RU" sz="1900" dirty="0">
                <a:latin typeface="Times New Roman" panose="02020603050405020304" pitchFamily="18" charset="0"/>
                <a:ea typeface="Tahoma" panose="020B0604030504040204" pitchFamily="34" charset="0"/>
                <a:cs typeface="Times New Roman" panose="02020603050405020304" pitchFamily="18" charset="0"/>
              </a:rPr>
              <a:t>Учредить патриаршество</a:t>
            </a:r>
          </a:p>
          <a:p>
            <a:pPr marL="342900" indent="-342900" algn="just">
              <a:buFont typeface="Arial" panose="020B0604020202020204" pitchFamily="34" charset="0"/>
              <a:buChar char="•"/>
            </a:pPr>
            <a:r>
              <a:rPr lang="ru-RU" sz="1900" dirty="0">
                <a:latin typeface="Times New Roman" panose="02020603050405020304" pitchFamily="18" charset="0"/>
                <a:ea typeface="Tahoma" panose="020B0604030504040204" pitchFamily="34" charset="0"/>
                <a:cs typeface="Times New Roman" panose="02020603050405020304" pitchFamily="18" charset="0"/>
              </a:rPr>
              <a:t>.Построить Кремль в Смоленске</a:t>
            </a:r>
          </a:p>
        </p:txBody>
      </p:sp>
    </p:spTree>
    <p:extLst>
      <p:ext uri="{BB962C8B-B14F-4D97-AF65-F5344CB8AC3E}">
        <p14:creationId xmlns:p14="http://schemas.microsoft.com/office/powerpoint/2010/main" val="2269798574"/>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13377" y="246220"/>
            <a:ext cx="492443"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26</a:t>
            </a:r>
          </a:p>
        </p:txBody>
      </p:sp>
      <p:sp>
        <p:nvSpPr>
          <p:cNvPr id="2" name="Прямоугольник 1"/>
          <p:cNvSpPr/>
          <p:nvPr/>
        </p:nvSpPr>
        <p:spPr>
          <a:xfrm>
            <a:off x="0" y="160733"/>
            <a:ext cx="10426998" cy="954107"/>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Население Российского государства: состав, расселение, основные социальные группы и из взаимоотношения.</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Прямоугольник 4">
            <a:extLst>
              <a:ext uri="{FF2B5EF4-FFF2-40B4-BE49-F238E27FC236}">
                <a16:creationId xmlns:a16="http://schemas.microsoft.com/office/drawing/2014/main" id="{6B686CCD-1D3C-4B55-AAAC-758B6450BD67}"/>
              </a:ext>
            </a:extLst>
          </p:cNvPr>
          <p:cNvSpPr/>
          <p:nvPr/>
        </p:nvSpPr>
        <p:spPr>
          <a:xfrm>
            <a:off x="214877" y="1518911"/>
            <a:ext cx="11762246" cy="4401205"/>
          </a:xfrm>
          <a:prstGeom prst="rect">
            <a:avLst/>
          </a:prstGeom>
        </p:spPr>
        <p:txBody>
          <a:bodyPr wrap="square">
            <a:spAutoFit/>
          </a:bodyPr>
          <a:lstStyle/>
          <a:p>
            <a:pPr algn="just"/>
            <a:r>
              <a:rPr lang="ru-RU" sz="2000" dirty="0">
                <a:latin typeface="Times New Roman" panose="02020603050405020304" pitchFamily="18" charset="0"/>
                <a:ea typeface="Tahoma" panose="020B0604030504040204" pitchFamily="34" charset="0"/>
                <a:cs typeface="Times New Roman" panose="02020603050405020304" pitchFamily="18" charset="0"/>
              </a:rPr>
              <a:t>Категории населения Русского государства XV–XVI вв. складывались исходя из реалий окончания татаро-монгольского ига. Основным занятием оставалось сельское хозяйство, развитие которого значительно ускорилось после объединения земель – использовался трехпольный севооборот, совершенствовались орудия труда. В городах активно восстанавливались ремесла, пришедшие в упадок в период ига, появлялись новые ремесленные профессии. В этих реалиях в России сложилось шесть основных социальных групп:</a:t>
            </a:r>
          </a:p>
          <a:p>
            <a:pPr algn="just"/>
            <a:endParaRPr lang="ru-RU" sz="2000" dirty="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buFont typeface="Arial" panose="020B0604020202020204" pitchFamily="34" charset="0"/>
              <a:buChar char="•"/>
            </a:pPr>
            <a:r>
              <a:rPr lang="ru-RU" sz="2000" dirty="0">
                <a:latin typeface="Times New Roman" panose="02020603050405020304" pitchFamily="18" charset="0"/>
                <a:ea typeface="Tahoma" panose="020B0604030504040204" pitchFamily="34" charset="0"/>
                <a:cs typeface="Times New Roman" panose="02020603050405020304" pitchFamily="18" charset="0"/>
              </a:rPr>
              <a:t>Привилегированные группы. Это была элита, социальные верхи – князья, бояре, дворяне, духовенство.</a:t>
            </a:r>
          </a:p>
          <a:p>
            <a:pPr marL="342900" indent="-342900" algn="just">
              <a:buFont typeface="Arial" panose="020B0604020202020204" pitchFamily="34" charset="0"/>
              <a:buChar char="•"/>
            </a:pPr>
            <a:r>
              <a:rPr lang="ru-RU" sz="2000" dirty="0">
                <a:latin typeface="Times New Roman" panose="02020603050405020304" pitchFamily="18" charset="0"/>
                <a:ea typeface="Tahoma" panose="020B0604030504040204" pitchFamily="34" charset="0"/>
                <a:cs typeface="Times New Roman" panose="02020603050405020304" pitchFamily="18" charset="0"/>
              </a:rPr>
              <a:t>Приказные люди. Класс государственных чиновников.</a:t>
            </a:r>
          </a:p>
          <a:p>
            <a:pPr marL="342900" indent="-342900" algn="just">
              <a:buFont typeface="Arial" panose="020B0604020202020204" pitchFamily="34" charset="0"/>
              <a:buChar char="•"/>
            </a:pPr>
            <a:r>
              <a:rPr lang="ru-RU" sz="2000" dirty="0">
                <a:latin typeface="Times New Roman" panose="02020603050405020304" pitchFamily="18" charset="0"/>
                <a:ea typeface="Tahoma" panose="020B0604030504040204" pitchFamily="34" charset="0"/>
                <a:cs typeface="Times New Roman" panose="02020603050405020304" pitchFamily="18" charset="0"/>
              </a:rPr>
              <a:t>Служилые люди по набору. Воины по найму, получавшие жалование.</a:t>
            </a:r>
          </a:p>
          <a:p>
            <a:pPr marL="342900" indent="-342900" algn="just">
              <a:buFont typeface="Arial" panose="020B0604020202020204" pitchFamily="34" charset="0"/>
              <a:buChar char="•"/>
            </a:pPr>
            <a:r>
              <a:rPr lang="ru-RU" sz="2000" dirty="0">
                <a:latin typeface="Times New Roman" panose="02020603050405020304" pitchFamily="18" charset="0"/>
                <a:ea typeface="Tahoma" panose="020B0604030504040204" pitchFamily="34" charset="0"/>
                <a:cs typeface="Times New Roman" panose="02020603050405020304" pitchFamily="18" charset="0"/>
              </a:rPr>
              <a:t>Крестьяне. Феодально-зависимая группа, кормившая страну и обладавшая минимальными правами и свободами.</a:t>
            </a:r>
          </a:p>
          <a:p>
            <a:pPr marL="342900" indent="-342900" algn="just">
              <a:buFont typeface="Arial" panose="020B0604020202020204" pitchFamily="34" charset="0"/>
              <a:buChar char="•"/>
            </a:pPr>
            <a:r>
              <a:rPr lang="ru-RU" sz="2000" dirty="0">
                <a:latin typeface="Times New Roman" panose="02020603050405020304" pitchFamily="18" charset="0"/>
                <a:ea typeface="Tahoma" panose="020B0604030504040204" pitchFamily="34" charset="0"/>
                <a:cs typeface="Times New Roman" panose="02020603050405020304" pitchFamily="18" charset="0"/>
              </a:rPr>
              <a:t>Холопы. Категория людей, полностью зависящая от господ. Прообраз крепостничества.</a:t>
            </a:r>
          </a:p>
          <a:p>
            <a:pPr marL="342900" indent="-342900" algn="just">
              <a:buFont typeface="Arial" panose="020B0604020202020204" pitchFamily="34" charset="0"/>
              <a:buChar char="•"/>
            </a:pPr>
            <a:r>
              <a:rPr lang="ru-RU" sz="2000" dirty="0">
                <a:latin typeface="Times New Roman" panose="02020603050405020304" pitchFamily="18" charset="0"/>
                <a:ea typeface="Tahoma" panose="020B0604030504040204" pitchFamily="34" charset="0"/>
                <a:cs typeface="Times New Roman" panose="02020603050405020304" pitchFamily="18" charset="0"/>
              </a:rPr>
              <a:t>Посадские люди. Ремесленники и торговцы, селившиеся вблизи городов, в посадах.</a:t>
            </a:r>
          </a:p>
        </p:txBody>
      </p:sp>
    </p:spTree>
    <p:extLst>
      <p:ext uri="{BB962C8B-B14F-4D97-AF65-F5344CB8AC3E}">
        <p14:creationId xmlns:p14="http://schemas.microsoft.com/office/powerpoint/2010/main" val="3550749996"/>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13377" y="246220"/>
            <a:ext cx="492443"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27</a:t>
            </a:r>
          </a:p>
        </p:txBody>
      </p:sp>
      <p:sp>
        <p:nvSpPr>
          <p:cNvPr id="2" name="Прямоугольник 1"/>
          <p:cNvSpPr/>
          <p:nvPr/>
        </p:nvSpPr>
        <p:spPr>
          <a:xfrm>
            <a:off x="0" y="160733"/>
            <a:ext cx="10426998" cy="954107"/>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Население Российского государства: состав, расселение, основные социальные группы и из взаимоотношения.</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Прямоугольник 4">
            <a:extLst>
              <a:ext uri="{FF2B5EF4-FFF2-40B4-BE49-F238E27FC236}">
                <a16:creationId xmlns:a16="http://schemas.microsoft.com/office/drawing/2014/main" id="{6B686CCD-1D3C-4B55-AAAC-758B6450BD67}"/>
              </a:ext>
            </a:extLst>
          </p:cNvPr>
          <p:cNvSpPr/>
          <p:nvPr/>
        </p:nvSpPr>
        <p:spPr>
          <a:xfrm>
            <a:off x="300600" y="1329152"/>
            <a:ext cx="11129399" cy="4708981"/>
          </a:xfrm>
          <a:prstGeom prst="rect">
            <a:avLst/>
          </a:prstGeom>
        </p:spPr>
        <p:txBody>
          <a:bodyPr wrap="square">
            <a:spAutoFit/>
          </a:bodyPr>
          <a:lstStyle/>
          <a:p>
            <a:pPr algn="just"/>
            <a:r>
              <a:rPr lang="ru-RU" sz="2000" u="sng" dirty="0">
                <a:latin typeface="Times New Roman" panose="02020603050405020304" pitchFamily="18" charset="0"/>
                <a:ea typeface="Tahoma" panose="020B0604030504040204" pitchFamily="34" charset="0"/>
                <a:cs typeface="Times New Roman" panose="02020603050405020304" pitchFamily="18" charset="0"/>
              </a:rPr>
              <a:t>Привилегированные группы</a:t>
            </a:r>
          </a:p>
          <a:p>
            <a:pPr algn="just"/>
            <a:r>
              <a:rPr lang="ru-RU" sz="2000" dirty="0">
                <a:latin typeface="Times New Roman" panose="02020603050405020304" pitchFamily="18" charset="0"/>
                <a:ea typeface="Tahoma" panose="020B0604030504040204" pitchFamily="34" charset="0"/>
                <a:cs typeface="Times New Roman" panose="02020603050405020304" pitchFamily="18" charset="0"/>
              </a:rPr>
              <a:t>	Они стояли на верхних ступеньках социальной лестницы. Их привилегии заключались в праве владения крестьянами, также были возможны налоговые льготы. Разделение проходило и по месту проживания. Русские города той эпохи делились на две части – собственно город (т.е. место, огороженное стеной) и примыкающий снаружи к городской стене торгово-ремесленный посад.  Представители феодальной знати жили в огороженной крепости-детинце, вместе с семьями, гарнизоном и слугами.</a:t>
            </a:r>
          </a:p>
          <a:p>
            <a:pPr algn="just"/>
            <a:r>
              <a:rPr lang="ru-RU" sz="2000" dirty="0">
                <a:latin typeface="Times New Roman" panose="02020603050405020304" pitchFamily="18" charset="0"/>
                <a:ea typeface="Tahoma" panose="020B0604030504040204" pitchFamily="34" charset="0"/>
                <a:cs typeface="Times New Roman" panose="02020603050405020304" pitchFamily="18" charset="0"/>
              </a:rPr>
              <a:t>	К привилегированным группам относились:</a:t>
            </a:r>
          </a:p>
          <a:p>
            <a:pPr marL="342900" indent="-342900" algn="just">
              <a:buFont typeface="Arial" panose="020B0604020202020204" pitchFamily="34" charset="0"/>
              <a:buChar char="•"/>
            </a:pPr>
            <a:r>
              <a:rPr lang="ru-RU" sz="2000" dirty="0">
                <a:latin typeface="Times New Roman" panose="02020603050405020304" pitchFamily="18" charset="0"/>
                <a:ea typeface="Tahoma" panose="020B0604030504040204" pitchFamily="34" charset="0"/>
                <a:cs typeface="Times New Roman" panose="02020603050405020304" pitchFamily="18" charset="0"/>
              </a:rPr>
              <a:t>великий князь;</a:t>
            </a:r>
          </a:p>
          <a:p>
            <a:pPr marL="342900" indent="-342900" algn="just">
              <a:buFont typeface="Arial" panose="020B0604020202020204" pitchFamily="34" charset="0"/>
              <a:buChar char="•"/>
            </a:pPr>
            <a:r>
              <a:rPr lang="ru-RU" sz="2000" dirty="0">
                <a:latin typeface="Times New Roman" panose="02020603050405020304" pitchFamily="18" charset="0"/>
                <a:ea typeface="Tahoma" panose="020B0604030504040204" pitchFamily="34" charset="0"/>
                <a:cs typeface="Times New Roman" panose="02020603050405020304" pitchFamily="18" charset="0"/>
              </a:rPr>
              <a:t>удельные князья;</a:t>
            </a:r>
          </a:p>
          <a:p>
            <a:pPr marL="342900" indent="-342900" algn="just">
              <a:buFont typeface="Arial" panose="020B0604020202020204" pitchFamily="34" charset="0"/>
              <a:buChar char="•"/>
            </a:pPr>
            <a:r>
              <a:rPr lang="ru-RU" sz="2000" dirty="0">
                <a:latin typeface="Times New Roman" panose="02020603050405020304" pitchFamily="18" charset="0"/>
                <a:ea typeface="Tahoma" panose="020B0604030504040204" pitchFamily="34" charset="0"/>
                <a:cs typeface="Times New Roman" panose="02020603050405020304" pitchFamily="18" charset="0"/>
              </a:rPr>
              <a:t>служилые князья;</a:t>
            </a:r>
          </a:p>
          <a:p>
            <a:pPr marL="342900" indent="-342900" algn="just">
              <a:buFont typeface="Arial" panose="020B0604020202020204" pitchFamily="34" charset="0"/>
              <a:buChar char="•"/>
            </a:pPr>
            <a:r>
              <a:rPr lang="ru-RU" sz="2000" dirty="0">
                <a:latin typeface="Times New Roman" panose="02020603050405020304" pitchFamily="18" charset="0"/>
                <a:ea typeface="Tahoma" panose="020B0604030504040204" pitchFamily="34" charset="0"/>
                <a:cs typeface="Times New Roman" panose="02020603050405020304" pitchFamily="18" charset="0"/>
              </a:rPr>
              <a:t>бояре;</a:t>
            </a:r>
          </a:p>
          <a:p>
            <a:pPr marL="342900" indent="-342900" algn="just">
              <a:buFont typeface="Arial" panose="020B0604020202020204" pitchFamily="34" charset="0"/>
              <a:buChar char="•"/>
            </a:pPr>
            <a:r>
              <a:rPr lang="ru-RU" sz="2000" dirty="0">
                <a:latin typeface="Times New Roman" panose="02020603050405020304" pitchFamily="18" charset="0"/>
                <a:ea typeface="Tahoma" panose="020B0604030504040204" pitchFamily="34" charset="0"/>
                <a:cs typeface="Times New Roman" panose="02020603050405020304" pitchFamily="18" charset="0"/>
              </a:rPr>
              <a:t>дворяне;</a:t>
            </a:r>
          </a:p>
          <a:p>
            <a:pPr marL="342900" indent="-342900" algn="just">
              <a:buFont typeface="Arial" panose="020B0604020202020204" pitchFamily="34" charset="0"/>
              <a:buChar char="•"/>
            </a:pPr>
            <a:r>
              <a:rPr lang="ru-RU" sz="2000" dirty="0">
                <a:latin typeface="Times New Roman" panose="02020603050405020304" pitchFamily="18" charset="0"/>
                <a:ea typeface="Tahoma" panose="020B0604030504040204" pitchFamily="34" charset="0"/>
                <a:cs typeface="Times New Roman" panose="02020603050405020304" pitchFamily="18" charset="0"/>
              </a:rPr>
              <a:t>дети боярские;</a:t>
            </a:r>
          </a:p>
          <a:p>
            <a:pPr marL="342900" indent="-342900" algn="just">
              <a:buFont typeface="Arial" panose="020B0604020202020204" pitchFamily="34" charset="0"/>
              <a:buChar char="•"/>
            </a:pPr>
            <a:r>
              <a:rPr lang="ru-RU" sz="2000" dirty="0">
                <a:latin typeface="Times New Roman" panose="02020603050405020304" pitchFamily="18" charset="0"/>
                <a:ea typeface="Tahoma" panose="020B0604030504040204" pitchFamily="34" charset="0"/>
                <a:cs typeface="Times New Roman" panose="02020603050405020304" pitchFamily="18" charset="0"/>
              </a:rPr>
              <a:t>духовенство.</a:t>
            </a:r>
          </a:p>
        </p:txBody>
      </p:sp>
    </p:spTree>
    <p:extLst>
      <p:ext uri="{BB962C8B-B14F-4D97-AF65-F5344CB8AC3E}">
        <p14:creationId xmlns:p14="http://schemas.microsoft.com/office/powerpoint/2010/main" val="1482474997"/>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338554"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1</a:t>
            </a:r>
          </a:p>
        </p:txBody>
      </p:sp>
      <p:sp>
        <p:nvSpPr>
          <p:cNvPr id="8" name="Заголовок 1"/>
          <p:cNvSpPr txBox="1">
            <a:spLocks/>
          </p:cNvSpPr>
          <p:nvPr/>
        </p:nvSpPr>
        <p:spPr>
          <a:xfrm>
            <a:off x="4666456" y="356593"/>
            <a:ext cx="2908300" cy="442913"/>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ru-RU" sz="3600" b="1" dirty="0">
                <a:solidFill>
                  <a:schemeClr val="tx1"/>
                </a:solidFill>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Введение</a:t>
            </a:r>
          </a:p>
        </p:txBody>
      </p:sp>
      <p:sp>
        <p:nvSpPr>
          <p:cNvPr id="2" name="Прямоугольник 1"/>
          <p:cNvSpPr/>
          <p:nvPr/>
        </p:nvSpPr>
        <p:spPr>
          <a:xfrm>
            <a:off x="455667" y="1274683"/>
            <a:ext cx="11574407" cy="5115311"/>
          </a:xfrm>
          <a:prstGeom prst="rect">
            <a:avLst/>
          </a:prstGeom>
        </p:spPr>
        <p:txBody>
          <a:bodyPr wrap="square">
            <a:spAutoFit/>
          </a:bodyPr>
          <a:lstStyle/>
          <a:p>
            <a:pPr algn="l">
              <a:lnSpc>
                <a:spcPct val="150000"/>
              </a:lnSpc>
            </a:pPr>
            <a:r>
              <a:rPr lang="ru-RU" sz="2000" b="0" i="0" dirty="0">
                <a:effectLst/>
                <a:latin typeface="Times New Roman" panose="02020603050405020304" pitchFamily="18" charset="0"/>
                <a:ea typeface="Tahoma" panose="020B0604030504040204" pitchFamily="34" charset="0"/>
                <a:cs typeface="Times New Roman" panose="02020603050405020304" pitchFamily="18" charset="0"/>
              </a:rPr>
              <a:t>	Образование единого централизованного государства в результате объединения русских земель вокруг Москвы в XIV-XVI веках было очень сложным и противоречивым явлением. Он имел ряд отличительных особенностей по сравнению с аналогичным процессом в ряде западноевропейских стран. При этом определяющим моментом была не столько экономическая необходимость, сколько национально-патриотическая идея объединения для борьбы за независимость. Несомненно, объединение русских земель не означало преодоления экономической и социальной уникальности территории. Однако уже в это время Россия предстала перед Европой как мощное многонациональное государство России.</a:t>
            </a:r>
          </a:p>
          <a:p>
            <a:pPr algn="l">
              <a:lnSpc>
                <a:spcPct val="150000"/>
              </a:lnSpc>
            </a:pPr>
            <a:r>
              <a:rPr lang="ru-RU" sz="2000" dirty="0">
                <a:latin typeface="Times New Roman" panose="02020603050405020304" pitchFamily="18" charset="0"/>
                <a:ea typeface="Tahoma" panose="020B0604030504040204" pitchFamily="34" charset="0"/>
                <a:cs typeface="Times New Roman" panose="02020603050405020304" pitchFamily="18" charset="0"/>
              </a:rPr>
              <a:t>	</a:t>
            </a:r>
            <a:r>
              <a:rPr lang="ru-RU" sz="2000" b="0" i="0" dirty="0">
                <a:effectLst/>
                <a:latin typeface="Times New Roman" panose="02020603050405020304" pitchFamily="18" charset="0"/>
                <a:ea typeface="Tahoma" panose="020B0604030504040204" pitchFamily="34" charset="0"/>
                <a:cs typeface="Times New Roman" panose="02020603050405020304" pitchFamily="18" charset="0"/>
              </a:rPr>
              <a:t>Это был переломный момент в русской истории, эпоха выбора собственного пути развития. Такие периоды всегда представляли большой интерес для исторической науки и оценивались далеко не однозначно.</a:t>
            </a:r>
          </a:p>
        </p:txBody>
      </p:sp>
    </p:spTree>
    <p:extLst>
      <p:ext uri="{BB962C8B-B14F-4D97-AF65-F5344CB8AC3E}">
        <p14:creationId xmlns:p14="http://schemas.microsoft.com/office/powerpoint/2010/main" val="3194237928"/>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13377" y="246220"/>
            <a:ext cx="492443"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28</a:t>
            </a:r>
          </a:p>
        </p:txBody>
      </p:sp>
      <p:sp>
        <p:nvSpPr>
          <p:cNvPr id="2" name="Прямоугольник 1"/>
          <p:cNvSpPr/>
          <p:nvPr/>
        </p:nvSpPr>
        <p:spPr>
          <a:xfrm>
            <a:off x="0" y="160733"/>
            <a:ext cx="10426998" cy="954107"/>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Население Российского государства: состав, расселение, основные социальные группы и из взаимоотношения.</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Прямоугольник 4">
            <a:extLst>
              <a:ext uri="{FF2B5EF4-FFF2-40B4-BE49-F238E27FC236}">
                <a16:creationId xmlns:a16="http://schemas.microsoft.com/office/drawing/2014/main" id="{6B686CCD-1D3C-4B55-AAAC-758B6450BD67}"/>
              </a:ext>
            </a:extLst>
          </p:cNvPr>
          <p:cNvSpPr/>
          <p:nvPr/>
        </p:nvSpPr>
        <p:spPr>
          <a:xfrm>
            <a:off x="329175" y="1486314"/>
            <a:ext cx="11129399" cy="4401205"/>
          </a:xfrm>
          <a:prstGeom prst="rect">
            <a:avLst/>
          </a:prstGeom>
        </p:spPr>
        <p:txBody>
          <a:bodyPr wrap="square">
            <a:spAutoFit/>
          </a:bodyPr>
          <a:lstStyle/>
          <a:p>
            <a:pPr algn="just"/>
            <a:r>
              <a:rPr lang="ru-RU" sz="2000" u="sng" dirty="0">
                <a:latin typeface="Times New Roman" panose="02020603050405020304" pitchFamily="18" charset="0"/>
                <a:ea typeface="Tahoma" panose="020B0604030504040204" pitchFamily="34" charset="0"/>
                <a:cs typeface="Times New Roman" panose="02020603050405020304" pitchFamily="18" charset="0"/>
              </a:rPr>
              <a:t>Приказные люди</a:t>
            </a:r>
          </a:p>
          <a:p>
            <a:pPr algn="just"/>
            <a:r>
              <a:rPr lang="ru-RU" sz="2000" dirty="0">
                <a:latin typeface="Times New Roman" panose="02020603050405020304" pitchFamily="18" charset="0"/>
                <a:ea typeface="Tahoma" panose="020B0604030504040204" pitchFamily="34" charset="0"/>
                <a:cs typeface="Times New Roman" panose="02020603050405020304" pitchFamily="18" charset="0"/>
              </a:rPr>
              <a:t>Так называли государственных чиновников, составлявших правительственную администрацию. Это название происходит от слова «приказ» – при Иване III сформировалась приказная система управления, в которой государственные учреждения назывались «приказами». Приказные люди делились на две категории – дьяки и </a:t>
            </a:r>
            <a:r>
              <a:rPr lang="ru-RU" sz="2000" dirty="0" err="1">
                <a:latin typeface="Times New Roman" panose="02020603050405020304" pitchFamily="18" charset="0"/>
                <a:ea typeface="Tahoma" panose="020B0604030504040204" pitchFamily="34" charset="0"/>
                <a:cs typeface="Times New Roman" panose="02020603050405020304" pitchFamily="18" charset="0"/>
              </a:rPr>
              <a:t>подъячие</a:t>
            </a:r>
            <a:r>
              <a:rPr lang="ru-RU" sz="2000" dirty="0">
                <a:latin typeface="Times New Roman" panose="02020603050405020304" pitchFamily="18" charset="0"/>
                <a:ea typeface="Tahoma" panose="020B0604030504040204" pitchFamily="34" charset="0"/>
                <a:cs typeface="Times New Roman" panose="02020603050405020304" pitchFamily="18" charset="0"/>
              </a:rPr>
              <a:t>.</a:t>
            </a:r>
          </a:p>
          <a:p>
            <a:pPr algn="just"/>
            <a:r>
              <a:rPr lang="ru-RU" sz="2000" i="1" dirty="0">
                <a:latin typeface="Times New Roman" panose="02020603050405020304" pitchFamily="18" charset="0"/>
                <a:ea typeface="Tahoma" panose="020B0604030504040204" pitchFamily="34" charset="0"/>
                <a:cs typeface="Times New Roman" panose="02020603050405020304" pitchFamily="18" charset="0"/>
              </a:rPr>
              <a:t>	</a:t>
            </a:r>
            <a:r>
              <a:rPr lang="ru-RU" sz="2000" b="1" i="1" dirty="0">
                <a:latin typeface="Times New Roman" panose="02020603050405020304" pitchFamily="18" charset="0"/>
                <a:ea typeface="Tahoma" panose="020B0604030504040204" pitchFamily="34" charset="0"/>
                <a:cs typeface="Times New Roman" panose="02020603050405020304" pitchFamily="18" charset="0"/>
              </a:rPr>
              <a:t>Дьяки</a:t>
            </a:r>
            <a:r>
              <a:rPr lang="ru-RU" sz="2000" i="1" dirty="0">
                <a:latin typeface="Times New Roman" panose="02020603050405020304" pitchFamily="18" charset="0"/>
                <a:ea typeface="Tahoma" panose="020B0604030504040204" pitchFamily="34" charset="0"/>
                <a:cs typeface="Times New Roman" panose="02020603050405020304" pitchFamily="18" charset="0"/>
              </a:rPr>
              <a:t>. </a:t>
            </a:r>
            <a:r>
              <a:rPr lang="ru-RU" sz="2000" dirty="0">
                <a:latin typeface="Times New Roman" panose="02020603050405020304" pitchFamily="18" charset="0"/>
                <a:ea typeface="Tahoma" panose="020B0604030504040204" pitchFamily="34" charset="0"/>
                <a:cs typeface="Times New Roman" panose="02020603050405020304" pitchFamily="18" charset="0"/>
              </a:rPr>
              <a:t>Это чины правительственной администрации, занимавшие руководящие должности. Они управляли работой приказов и других местных учреждений (съезжими избами, канцеляриями и прочими). Как правило, это были люди невысокого происхождения, но те из них, кто обладал знанием и талантом, могли добиться влиятельного положения, несмотря на «худородство». С увеличением значения администрации при Иване III выросла и значимость дьяков. Так, Судебник 1497 г. ввел обязательное присутствие дьяков на боярском суде.</a:t>
            </a:r>
          </a:p>
          <a:p>
            <a:pPr algn="just"/>
            <a:r>
              <a:rPr lang="ru-RU" sz="2000" dirty="0">
                <a:latin typeface="Times New Roman" panose="02020603050405020304" pitchFamily="18" charset="0"/>
                <a:ea typeface="Tahoma" panose="020B0604030504040204" pitchFamily="34" charset="0"/>
                <a:cs typeface="Times New Roman" panose="02020603050405020304" pitchFamily="18" charset="0"/>
              </a:rPr>
              <a:t>	</a:t>
            </a:r>
            <a:r>
              <a:rPr lang="ru-RU" sz="2000" b="1" i="1" dirty="0" err="1">
                <a:latin typeface="Times New Roman" panose="02020603050405020304" pitchFamily="18" charset="0"/>
                <a:ea typeface="Tahoma" panose="020B0604030504040204" pitchFamily="34" charset="0"/>
                <a:cs typeface="Times New Roman" panose="02020603050405020304" pitchFamily="18" charset="0"/>
              </a:rPr>
              <a:t>Подъячие</a:t>
            </a:r>
            <a:r>
              <a:rPr lang="ru-RU" sz="2000" b="1" i="1" dirty="0">
                <a:latin typeface="Times New Roman" panose="02020603050405020304" pitchFamily="18" charset="0"/>
                <a:ea typeface="Tahoma" panose="020B0604030504040204" pitchFamily="34" charset="0"/>
                <a:cs typeface="Times New Roman" panose="02020603050405020304" pitchFamily="18" charset="0"/>
              </a:rPr>
              <a:t>. </a:t>
            </a:r>
            <a:r>
              <a:rPr lang="ru-RU" sz="2000" dirty="0">
                <a:latin typeface="Times New Roman" panose="02020603050405020304" pitchFamily="18" charset="0"/>
                <a:ea typeface="Tahoma" panose="020B0604030504040204" pitchFamily="34" charset="0"/>
                <a:cs typeface="Times New Roman" panose="02020603050405020304" pitchFamily="18" charset="0"/>
              </a:rPr>
              <a:t>Это чиновники, подчиненные дьякам, занимавшие низшие должности в приказах и местных государственных учреждениях. Так, они занимались составлением и написанием грамот согласно указаниям дьяков, которым оставалось только подписать составленный документ.</a:t>
            </a:r>
          </a:p>
        </p:txBody>
      </p:sp>
    </p:spTree>
    <p:extLst>
      <p:ext uri="{BB962C8B-B14F-4D97-AF65-F5344CB8AC3E}">
        <p14:creationId xmlns:p14="http://schemas.microsoft.com/office/powerpoint/2010/main" val="4275639723"/>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13377" y="246220"/>
            <a:ext cx="492443"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29</a:t>
            </a:r>
          </a:p>
        </p:txBody>
      </p:sp>
      <p:sp>
        <p:nvSpPr>
          <p:cNvPr id="2" name="Прямоугольник 1"/>
          <p:cNvSpPr/>
          <p:nvPr/>
        </p:nvSpPr>
        <p:spPr>
          <a:xfrm>
            <a:off x="0" y="160733"/>
            <a:ext cx="10426998" cy="954107"/>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Население Российского государства: состав, расселение, основные социальные группы и из взаимоотношения.</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Прямоугольник 4">
            <a:extLst>
              <a:ext uri="{FF2B5EF4-FFF2-40B4-BE49-F238E27FC236}">
                <a16:creationId xmlns:a16="http://schemas.microsoft.com/office/drawing/2014/main" id="{6B686CCD-1D3C-4B55-AAAC-758B6450BD67}"/>
              </a:ext>
            </a:extLst>
          </p:cNvPr>
          <p:cNvSpPr/>
          <p:nvPr/>
        </p:nvSpPr>
        <p:spPr>
          <a:xfrm>
            <a:off x="274125" y="1314865"/>
            <a:ext cx="11643750" cy="5062924"/>
          </a:xfrm>
          <a:prstGeom prst="rect">
            <a:avLst/>
          </a:prstGeom>
        </p:spPr>
        <p:txBody>
          <a:bodyPr wrap="square">
            <a:spAutoFit/>
          </a:bodyPr>
          <a:lstStyle/>
          <a:p>
            <a:pPr algn="just"/>
            <a:r>
              <a:rPr lang="ru-RU" sz="1900" u="sng" dirty="0">
                <a:latin typeface="Times New Roman" panose="02020603050405020304" pitchFamily="18" charset="0"/>
                <a:ea typeface="Tahoma" panose="020B0604030504040204" pitchFamily="34" charset="0"/>
                <a:cs typeface="Times New Roman" panose="02020603050405020304" pitchFamily="18" charset="0"/>
              </a:rPr>
              <a:t>Служилые люди по прибору</a:t>
            </a:r>
          </a:p>
          <a:p>
            <a:pPr algn="just"/>
            <a:r>
              <a:rPr lang="ru-RU" sz="1900" dirty="0">
                <a:latin typeface="Times New Roman" panose="02020603050405020304" pitchFamily="18" charset="0"/>
                <a:ea typeface="Tahoma" panose="020B0604030504040204" pitchFamily="34" charset="0"/>
                <a:cs typeface="Times New Roman" panose="02020603050405020304" pitchFamily="18" charset="0"/>
              </a:rPr>
              <a:t>	Дворяне и дети боярские были служилыми людьми «по отечеству», то есть их положение передавалось по наследству. Но была еще одна категория служилых людей – «по прибору» или «по набору». В отличие от дворян, они несли военную службу за жалованье и не имели права владеть крестьянами. Впрочем, некоторым из них это право даровалось. Из современной терминологии к ним ближе всего понятие «набираемые по контракту».</a:t>
            </a:r>
          </a:p>
          <a:p>
            <a:pPr algn="just"/>
            <a:r>
              <a:rPr lang="ru-RU" sz="1900" dirty="0">
                <a:latin typeface="Times New Roman" panose="02020603050405020304" pitchFamily="18" charset="0"/>
                <a:ea typeface="Tahoma" panose="020B0604030504040204" pitchFamily="34" charset="0"/>
                <a:cs typeface="Times New Roman" panose="02020603050405020304" pitchFamily="18" charset="0"/>
              </a:rPr>
              <a:t>	К появлению этой категории привела необходимость усиления вооруженных сил образовавшегося Российского государства. К служилым людям по набору относились стрельцы, пушкари и казаки. Они находились на государственной службе и пользовались некоторыми льготами</a:t>
            </a:r>
          </a:p>
          <a:p>
            <a:pPr algn="just"/>
            <a:r>
              <a:rPr lang="ru-RU" sz="1900" b="1" i="1" dirty="0">
                <a:latin typeface="Times New Roman" panose="02020603050405020304" pitchFamily="18" charset="0"/>
                <a:ea typeface="Tahoma" panose="020B0604030504040204" pitchFamily="34" charset="0"/>
                <a:cs typeface="Times New Roman" panose="02020603050405020304" pitchFamily="18" charset="0"/>
              </a:rPr>
              <a:t>	Стрельцы. </a:t>
            </a:r>
            <a:r>
              <a:rPr lang="ru-RU" sz="1900" dirty="0">
                <a:latin typeface="Times New Roman" panose="02020603050405020304" pitchFamily="18" charset="0"/>
                <a:ea typeface="Tahoma" panose="020B0604030504040204" pitchFamily="34" charset="0"/>
                <a:cs typeface="Times New Roman" panose="02020603050405020304" pitchFamily="18" charset="0"/>
              </a:rPr>
              <a:t>Так называлось постоянное войско, вооруженное огнестрельным оружием. Стрельцы получали жалованье деньгами и хлебом, иногда землей. Жили они в отдельных слободах, обзаводились семьями, в мирное время занимались ремеслами и торговлей.</a:t>
            </a:r>
          </a:p>
          <a:p>
            <a:pPr algn="just"/>
            <a:r>
              <a:rPr lang="ru-RU" sz="1900" b="1" i="1" dirty="0">
                <a:latin typeface="Times New Roman" panose="02020603050405020304" pitchFamily="18" charset="0"/>
                <a:ea typeface="Tahoma" panose="020B0604030504040204" pitchFamily="34" charset="0"/>
                <a:cs typeface="Times New Roman" panose="02020603050405020304" pitchFamily="18" charset="0"/>
              </a:rPr>
              <a:t>	Пушкари</a:t>
            </a:r>
            <a:r>
              <a:rPr lang="ru-RU" sz="1900" dirty="0">
                <a:latin typeface="Times New Roman" panose="02020603050405020304" pitchFamily="18" charset="0"/>
                <a:ea typeface="Tahoma" panose="020B0604030504040204" pitchFamily="34" charset="0"/>
                <a:cs typeface="Times New Roman" panose="02020603050405020304" pitchFamily="18" charset="0"/>
              </a:rPr>
              <a:t>. Это была особая группа ратных людей, обслуживающая артиллерию. В мирное время они посменно караулили у своих орудий и выполняли другие работы по «пушкарскому делу» — прием новых орудий, наблюдение за изготовлением пороха и прочее. Пушкари селились отдельными слободами, но условия их жизни были схожи с жизнью стрельцов. Их набирали из тех же слоев населения, так же платили денежное и хлебное жалование, им разрешалось заниматься торговлей и ремеслом.</a:t>
            </a:r>
          </a:p>
        </p:txBody>
      </p:sp>
    </p:spTree>
    <p:extLst>
      <p:ext uri="{BB962C8B-B14F-4D97-AF65-F5344CB8AC3E}">
        <p14:creationId xmlns:p14="http://schemas.microsoft.com/office/powerpoint/2010/main" val="498012305"/>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13377" y="246220"/>
            <a:ext cx="492443"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30</a:t>
            </a:r>
          </a:p>
        </p:txBody>
      </p:sp>
      <p:sp>
        <p:nvSpPr>
          <p:cNvPr id="2" name="Прямоугольник 1"/>
          <p:cNvSpPr/>
          <p:nvPr/>
        </p:nvSpPr>
        <p:spPr>
          <a:xfrm>
            <a:off x="0" y="160733"/>
            <a:ext cx="10426998" cy="954107"/>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Население Российского государства: состав, расселение, основные социальные группы и из взаимоотношения.</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Прямоугольник 4">
            <a:extLst>
              <a:ext uri="{FF2B5EF4-FFF2-40B4-BE49-F238E27FC236}">
                <a16:creationId xmlns:a16="http://schemas.microsoft.com/office/drawing/2014/main" id="{6B686CCD-1D3C-4B55-AAAC-758B6450BD67}"/>
              </a:ext>
            </a:extLst>
          </p:cNvPr>
          <p:cNvSpPr/>
          <p:nvPr/>
        </p:nvSpPr>
        <p:spPr>
          <a:xfrm>
            <a:off x="274125" y="1314865"/>
            <a:ext cx="11643750" cy="4770537"/>
          </a:xfrm>
          <a:prstGeom prst="rect">
            <a:avLst/>
          </a:prstGeom>
        </p:spPr>
        <p:txBody>
          <a:bodyPr wrap="square">
            <a:spAutoFit/>
          </a:bodyPr>
          <a:lstStyle/>
          <a:p>
            <a:pPr algn="just"/>
            <a:r>
              <a:rPr lang="ru-RU" sz="1900" u="sng" dirty="0">
                <a:latin typeface="Times New Roman" panose="02020603050405020304" pitchFamily="18" charset="0"/>
                <a:ea typeface="Tahoma" panose="020B0604030504040204" pitchFamily="34" charset="0"/>
                <a:cs typeface="Times New Roman" panose="02020603050405020304" pitchFamily="18" charset="0"/>
              </a:rPr>
              <a:t>Крестьяне</a:t>
            </a:r>
          </a:p>
          <a:p>
            <a:pPr algn="just"/>
            <a:r>
              <a:rPr lang="ru-RU" sz="1900" dirty="0">
                <a:latin typeface="Times New Roman" panose="02020603050405020304" pitchFamily="18" charset="0"/>
                <a:ea typeface="Tahoma" panose="020B0604030504040204" pitchFamily="34" charset="0"/>
                <a:cs typeface="Times New Roman" panose="02020603050405020304" pitchFamily="18" charset="0"/>
              </a:rPr>
              <a:t>	Сельское феодально-зависимое население обладало минимальными правами и свободами. К XV в. этот социальный слой называли крестьянами – от искаженного «христиане». Они делились на три категории – черносошные, дворцовые и владельческие.</a:t>
            </a:r>
          </a:p>
          <a:p>
            <a:pPr algn="just"/>
            <a:r>
              <a:rPr lang="ru-RU" sz="1900" dirty="0">
                <a:latin typeface="Times New Roman" panose="02020603050405020304" pitchFamily="18" charset="0"/>
                <a:ea typeface="Tahoma" panose="020B0604030504040204" pitchFamily="34" charset="0"/>
                <a:cs typeface="Times New Roman" panose="02020603050405020304" pitchFamily="18" charset="0"/>
              </a:rPr>
              <a:t>	</a:t>
            </a:r>
            <a:r>
              <a:rPr lang="ru-RU" sz="1900" b="1" i="1" dirty="0">
                <a:latin typeface="Times New Roman" panose="02020603050405020304" pitchFamily="18" charset="0"/>
                <a:ea typeface="Tahoma" panose="020B0604030504040204" pitchFamily="34" charset="0"/>
                <a:cs typeface="Times New Roman" panose="02020603050405020304" pitchFamily="18" charset="0"/>
              </a:rPr>
              <a:t>Черносошные (или государственные) крестьяне. </a:t>
            </a:r>
            <a:r>
              <a:rPr lang="ru-RU" sz="1900" dirty="0">
                <a:latin typeface="Times New Roman" panose="02020603050405020304" pitchFamily="18" charset="0"/>
                <a:ea typeface="Tahoma" panose="020B0604030504040204" pitchFamily="34" charset="0"/>
                <a:cs typeface="Times New Roman" panose="02020603050405020304" pitchFamily="18" charset="0"/>
              </a:rPr>
              <a:t>Это была категория лично свободного, зависимого от государства сельского населения, владевшего общинными землями и несшего государственные повинности – натуральную и денежную. Их земля находилась в собственности общины, а не какого-либо феодала.</a:t>
            </a:r>
          </a:p>
          <a:p>
            <a:pPr algn="just"/>
            <a:r>
              <a:rPr lang="ru-RU" sz="1900" b="1" i="1" dirty="0">
                <a:latin typeface="Times New Roman" panose="02020603050405020304" pitchFamily="18" charset="0"/>
                <a:ea typeface="Tahoma" panose="020B0604030504040204" pitchFamily="34" charset="0"/>
                <a:cs typeface="Times New Roman" panose="02020603050405020304" pitchFamily="18" charset="0"/>
              </a:rPr>
              <a:t>	Дворцовые крестьяне. </a:t>
            </a:r>
            <a:r>
              <a:rPr lang="ru-RU" sz="1900" dirty="0">
                <a:latin typeface="Times New Roman" panose="02020603050405020304" pitchFamily="18" charset="0"/>
                <a:ea typeface="Tahoma" panose="020B0604030504040204" pitchFamily="34" charset="0"/>
                <a:cs typeface="Times New Roman" panose="02020603050405020304" pitchFamily="18" charset="0"/>
              </a:rPr>
              <a:t>Это зависимые крестьяне, жившие на землях великих князей и несшие в их пользу различные повинности. Государственные налоги они не платили.</a:t>
            </a:r>
          </a:p>
          <a:p>
            <a:pPr algn="just"/>
            <a:r>
              <a:rPr lang="ru-RU" sz="1900" dirty="0">
                <a:latin typeface="Times New Roman" panose="02020603050405020304" pitchFamily="18" charset="0"/>
                <a:ea typeface="Tahoma" panose="020B0604030504040204" pitchFamily="34" charset="0"/>
                <a:cs typeface="Times New Roman" panose="02020603050405020304" pitchFamily="18" charset="0"/>
              </a:rPr>
              <a:t>	</a:t>
            </a:r>
            <a:r>
              <a:rPr lang="ru-RU" sz="1900" b="1" i="1" dirty="0">
                <a:latin typeface="Times New Roman" panose="02020603050405020304" pitchFamily="18" charset="0"/>
                <a:ea typeface="Tahoma" panose="020B0604030504040204" pitchFamily="34" charset="0"/>
                <a:cs typeface="Times New Roman" panose="02020603050405020304" pitchFamily="18" charset="0"/>
              </a:rPr>
              <a:t>Владельческие крестьяне. </a:t>
            </a:r>
            <a:r>
              <a:rPr lang="ru-RU" sz="1900" dirty="0">
                <a:latin typeface="Times New Roman" panose="02020603050405020304" pitchFamily="18" charset="0"/>
                <a:ea typeface="Tahoma" panose="020B0604030504040204" pitchFamily="34" charset="0"/>
                <a:cs typeface="Times New Roman" panose="02020603050405020304" pitchFamily="18" charset="0"/>
              </a:rPr>
              <a:t>Так называли зависимых от землевладельцев (бояр, дворян, церкви) крестьян, живших на принадлежавшей феодалу земле и несших повинности в его пользу. Они делились на две группы:</a:t>
            </a:r>
          </a:p>
          <a:p>
            <a:pPr algn="just"/>
            <a:r>
              <a:rPr lang="ru-RU" sz="1900" dirty="0">
                <a:latin typeface="Times New Roman" panose="02020603050405020304" pitchFamily="18" charset="0"/>
                <a:ea typeface="Tahoma" panose="020B0604030504040204" pitchFamily="34" charset="0"/>
                <a:cs typeface="Times New Roman" panose="02020603050405020304" pitchFamily="18" charset="0"/>
              </a:rPr>
              <a:t>	</a:t>
            </a:r>
            <a:r>
              <a:rPr lang="ru-RU" sz="1900" b="1" i="1" dirty="0" err="1">
                <a:latin typeface="Times New Roman" panose="02020603050405020304" pitchFamily="18" charset="0"/>
                <a:ea typeface="Tahoma" panose="020B0604030504040204" pitchFamily="34" charset="0"/>
                <a:cs typeface="Times New Roman" panose="02020603050405020304" pitchFamily="18" charset="0"/>
              </a:rPr>
              <a:t>Серебренники</a:t>
            </a:r>
            <a:r>
              <a:rPr lang="ru-RU" sz="1900" dirty="0">
                <a:latin typeface="Times New Roman" panose="02020603050405020304" pitchFamily="18" charset="0"/>
                <a:ea typeface="Tahoma" panose="020B0604030504040204" pitchFamily="34" charset="0"/>
                <a:cs typeface="Times New Roman" panose="02020603050405020304" pitchFamily="18" charset="0"/>
              </a:rPr>
              <a:t>. Это люди, взявшие у феодала «серебро», то есть денежную ссуду, с обязательством уплаты процентов и денежного оброка.</a:t>
            </a:r>
          </a:p>
          <a:p>
            <a:pPr algn="just"/>
            <a:r>
              <a:rPr lang="ru-RU" sz="1900" dirty="0">
                <a:latin typeface="Times New Roman" panose="02020603050405020304" pitchFamily="18" charset="0"/>
                <a:ea typeface="Tahoma" panose="020B0604030504040204" pitchFamily="34" charset="0"/>
                <a:cs typeface="Times New Roman" panose="02020603050405020304" pitchFamily="18" charset="0"/>
              </a:rPr>
              <a:t>	</a:t>
            </a:r>
            <a:r>
              <a:rPr lang="ru-RU" sz="1900" b="1" i="1" dirty="0">
                <a:latin typeface="Times New Roman" panose="02020603050405020304" pitchFamily="18" charset="0"/>
                <a:ea typeface="Tahoma" panose="020B0604030504040204" pitchFamily="34" charset="0"/>
                <a:cs typeface="Times New Roman" panose="02020603050405020304" pitchFamily="18" charset="0"/>
              </a:rPr>
              <a:t>Половинники</a:t>
            </a:r>
            <a:r>
              <a:rPr lang="ru-RU" sz="1900" dirty="0">
                <a:latin typeface="Times New Roman" panose="02020603050405020304" pitchFamily="18" charset="0"/>
                <a:ea typeface="Tahoma" panose="020B0604030504040204" pitchFamily="34" charset="0"/>
                <a:cs typeface="Times New Roman" panose="02020603050405020304" pitchFamily="18" charset="0"/>
              </a:rPr>
              <a:t>. Это крестьяне, взявшие ссуду на обзаведение хозяйства, с условием погашения ее половиной урожая. Они не имели своей земли, и обрабатывали господскую на своих лошадях, отдавая половину урожая феодалу.</a:t>
            </a:r>
          </a:p>
        </p:txBody>
      </p:sp>
    </p:spTree>
    <p:extLst>
      <p:ext uri="{BB962C8B-B14F-4D97-AF65-F5344CB8AC3E}">
        <p14:creationId xmlns:p14="http://schemas.microsoft.com/office/powerpoint/2010/main" val="588802655"/>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13377" y="246220"/>
            <a:ext cx="492443"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31</a:t>
            </a:r>
          </a:p>
        </p:txBody>
      </p:sp>
      <p:sp>
        <p:nvSpPr>
          <p:cNvPr id="2" name="Прямоугольник 1"/>
          <p:cNvSpPr/>
          <p:nvPr/>
        </p:nvSpPr>
        <p:spPr>
          <a:xfrm>
            <a:off x="0" y="160733"/>
            <a:ext cx="10426998" cy="954107"/>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Население Российского государства: состав, расселение, основные социальные группы и из взаимоотношения.</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Прямоугольник 4">
            <a:extLst>
              <a:ext uri="{FF2B5EF4-FFF2-40B4-BE49-F238E27FC236}">
                <a16:creationId xmlns:a16="http://schemas.microsoft.com/office/drawing/2014/main" id="{6B686CCD-1D3C-4B55-AAAC-758B6450BD67}"/>
              </a:ext>
            </a:extLst>
          </p:cNvPr>
          <p:cNvSpPr/>
          <p:nvPr/>
        </p:nvSpPr>
        <p:spPr>
          <a:xfrm>
            <a:off x="274125" y="1256468"/>
            <a:ext cx="11643750" cy="5355312"/>
          </a:xfrm>
          <a:prstGeom prst="rect">
            <a:avLst/>
          </a:prstGeom>
        </p:spPr>
        <p:txBody>
          <a:bodyPr wrap="square">
            <a:spAutoFit/>
          </a:bodyPr>
          <a:lstStyle/>
          <a:p>
            <a:pPr algn="just"/>
            <a:r>
              <a:rPr lang="ru-RU" sz="1900" u="sng" dirty="0">
                <a:latin typeface="Times New Roman" panose="02020603050405020304" pitchFamily="18" charset="0"/>
                <a:ea typeface="Tahoma" panose="020B0604030504040204" pitchFamily="34" charset="0"/>
                <a:cs typeface="Times New Roman" panose="02020603050405020304" pitchFamily="18" charset="0"/>
              </a:rPr>
              <a:t>Холопы</a:t>
            </a:r>
          </a:p>
          <a:p>
            <a:pPr algn="just"/>
            <a:r>
              <a:rPr lang="ru-RU" sz="1900" dirty="0">
                <a:latin typeface="Times New Roman" panose="02020603050405020304" pitchFamily="18" charset="0"/>
                <a:ea typeface="Tahoma" panose="020B0604030504040204" pitchFamily="34" charset="0"/>
                <a:cs typeface="Times New Roman" panose="02020603050405020304" pitchFamily="18" charset="0"/>
              </a:rPr>
              <a:t>	Это самая бесправная группа населения, стоящая на нижней ступени социальной лестницы. Они несли обязанности только перед своим господином и полностью зависели от него, приближаясь по своему положению к рабам. Именно из института холопства впоследствии развилось крепостное право. Нужно отметить, что иногда это был временный статус. Если холопом становились ради ссуды, то человек мог вернуть себе свободу после выплаты долга.</a:t>
            </a:r>
          </a:p>
          <a:p>
            <a:pPr algn="just"/>
            <a:r>
              <a:rPr lang="ru-RU" sz="1900" dirty="0">
                <a:latin typeface="Times New Roman" panose="02020603050405020304" pitchFamily="18" charset="0"/>
                <a:ea typeface="Tahoma" panose="020B0604030504040204" pitchFamily="34" charset="0"/>
                <a:cs typeface="Times New Roman" panose="02020603050405020304" pitchFamily="18" charset="0"/>
              </a:rPr>
              <a:t>	Холопы могли быть прислугой, помогать по хозяйству, заниматься ремеслом, обрабатывать землю. Княжеские и боярские холопы, которых называли «большие», могли занимать довольно высокое положение при дворе господина. Многочисленными были две категории – страдники и кабальные.</a:t>
            </a:r>
          </a:p>
          <a:p>
            <a:pPr algn="just"/>
            <a:endParaRPr lang="ru-RU" sz="19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ru-RU" sz="1900" u="sng" dirty="0">
                <a:latin typeface="Times New Roman" panose="02020603050405020304" pitchFamily="18" charset="0"/>
                <a:ea typeface="Tahoma" panose="020B0604030504040204" pitchFamily="34" charset="0"/>
                <a:cs typeface="Times New Roman" panose="02020603050405020304" pitchFamily="18" charset="0"/>
              </a:rPr>
              <a:t>Посадские люди</a:t>
            </a:r>
          </a:p>
          <a:p>
            <a:pPr algn="just"/>
            <a:r>
              <a:rPr lang="ru-RU" sz="1900" dirty="0">
                <a:latin typeface="Times New Roman" panose="02020603050405020304" pitchFamily="18" charset="0"/>
                <a:ea typeface="Tahoma" panose="020B0604030504040204" pitchFamily="34" charset="0"/>
                <a:cs typeface="Times New Roman" panose="02020603050405020304" pitchFamily="18" charset="0"/>
              </a:rPr>
              <a:t>Так называли жителей посада – торгово-ремесленного поселения, выстроенного вокруг стен городской крепости. Эти пригороды в основном заселялись ремесленниками, торговыми людьми, городской беднотой. Отдельную категорию составляли жители-«</a:t>
            </a:r>
            <a:r>
              <a:rPr lang="ru-RU" sz="1900" dirty="0" err="1">
                <a:latin typeface="Times New Roman" panose="02020603050405020304" pitchFamily="18" charset="0"/>
                <a:ea typeface="Tahoma" panose="020B0604030504040204" pitchFamily="34" charset="0"/>
                <a:cs typeface="Times New Roman" panose="02020603050405020304" pitchFamily="18" charset="0"/>
              </a:rPr>
              <a:t>беломестцы</a:t>
            </a:r>
            <a:r>
              <a:rPr lang="ru-RU" sz="1900" dirty="0">
                <a:latin typeface="Times New Roman" panose="02020603050405020304" pitchFamily="18" charset="0"/>
                <a:ea typeface="Tahoma" panose="020B0604030504040204" pitchFamily="34" charset="0"/>
                <a:cs typeface="Times New Roman" panose="02020603050405020304" pitchFamily="18" charset="0"/>
              </a:rPr>
              <a:t>», принадлежавшие крупным феодалам.</a:t>
            </a:r>
          </a:p>
          <a:p>
            <a:pPr algn="just"/>
            <a:r>
              <a:rPr lang="ru-RU" sz="1900" b="1" i="1" dirty="0">
                <a:latin typeface="Times New Roman" panose="02020603050405020304" pitchFamily="18" charset="0"/>
                <a:ea typeface="Tahoma" panose="020B0604030504040204" pitchFamily="34" charset="0"/>
                <a:cs typeface="Times New Roman" panose="02020603050405020304" pitchFamily="18" charset="0"/>
              </a:rPr>
              <a:t>	Тяглые. </a:t>
            </a:r>
            <a:r>
              <a:rPr lang="ru-RU" sz="1900" dirty="0">
                <a:latin typeface="Times New Roman" panose="02020603050405020304" pitchFamily="18" charset="0"/>
                <a:ea typeface="Tahoma" panose="020B0604030504040204" pitchFamily="34" charset="0"/>
                <a:cs typeface="Times New Roman" panose="02020603050405020304" pitchFamily="18" charset="0"/>
              </a:rPr>
              <a:t>К ним относилось подавляющее большинство посадского населения. Так называли горожан, обязанных платить в государственную казну тягло – денежные и натуральные подати. Хотя все они относились к тяглому, «черному» люду, имущественное положение тяглецов было очень разным – от богатейших купцов, по своему статусу приближавшихся к боярству, до городской бедноты.</a:t>
            </a:r>
          </a:p>
        </p:txBody>
      </p:sp>
    </p:spTree>
    <p:extLst>
      <p:ext uri="{BB962C8B-B14F-4D97-AF65-F5344CB8AC3E}">
        <p14:creationId xmlns:p14="http://schemas.microsoft.com/office/powerpoint/2010/main" val="1727672318"/>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13377" y="246220"/>
            <a:ext cx="492443"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32</a:t>
            </a:r>
          </a:p>
        </p:txBody>
      </p:sp>
      <p:sp>
        <p:nvSpPr>
          <p:cNvPr id="2" name="Прямоугольник 1"/>
          <p:cNvSpPr/>
          <p:nvPr/>
        </p:nvSpPr>
        <p:spPr>
          <a:xfrm>
            <a:off x="0" y="160733"/>
            <a:ext cx="10426998" cy="954107"/>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Экономическое развитие Московского государства в середине XV-конце XVI вв.</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Прямоугольник 4">
            <a:extLst>
              <a:ext uri="{FF2B5EF4-FFF2-40B4-BE49-F238E27FC236}">
                <a16:creationId xmlns:a16="http://schemas.microsoft.com/office/drawing/2014/main" id="{6B686CCD-1D3C-4B55-AAAC-758B6450BD67}"/>
              </a:ext>
            </a:extLst>
          </p:cNvPr>
          <p:cNvSpPr/>
          <p:nvPr/>
        </p:nvSpPr>
        <p:spPr>
          <a:xfrm>
            <a:off x="274125" y="1256468"/>
            <a:ext cx="11643750" cy="5062924"/>
          </a:xfrm>
          <a:prstGeom prst="rect">
            <a:avLst/>
          </a:prstGeom>
        </p:spPr>
        <p:txBody>
          <a:bodyPr wrap="square">
            <a:spAutoFit/>
          </a:bodyPr>
          <a:lstStyle/>
          <a:p>
            <a:pPr algn="just"/>
            <a:r>
              <a:rPr lang="ru-RU" sz="1900" dirty="0">
                <a:latin typeface="Times New Roman" panose="02020603050405020304" pitchFamily="18" charset="0"/>
                <a:ea typeface="Tahoma" panose="020B0604030504040204" pitchFamily="34" charset="0"/>
                <a:cs typeface="Times New Roman" panose="02020603050405020304" pitchFamily="18" charset="0"/>
              </a:rPr>
              <a:t>	К XIV веку децентрализованная политическая модель практически исчерпала потенциальные возможности развития национальной экономики и складывается комплекс центростремительных предпосылок объединения русских земель в новое централизованное государство.</a:t>
            </a:r>
          </a:p>
          <a:p>
            <a:pPr marL="457200" indent="-457200" algn="just">
              <a:buFont typeface="+mj-lt"/>
              <a:buAutoNum type="arabicPeriod"/>
            </a:pPr>
            <a:r>
              <a:rPr lang="ru-RU" sz="1900" dirty="0">
                <a:latin typeface="Times New Roman" panose="02020603050405020304" pitchFamily="18" charset="0"/>
                <a:ea typeface="Tahoma" panose="020B0604030504040204" pitchFamily="34" charset="0"/>
                <a:cs typeface="Times New Roman" panose="02020603050405020304" pitchFamily="18" charset="0"/>
              </a:rPr>
              <a:t>Развитие процессов общественного и территориального разделения труда и товарно-денежных отношений. В условиях углубления отраслевой и региональной специализации даже ресурсные регионы и хозяйства оказались не в состоянии обеспечить свои потребности только за счет собственного производства и нуждались в обмене товарной продукции, что объективно приводило к восстановлению единого макроэкономического пространства России.</a:t>
            </a:r>
          </a:p>
          <a:p>
            <a:pPr marL="457200" indent="-457200" algn="just">
              <a:buFont typeface="+mj-lt"/>
              <a:buAutoNum type="arabicPeriod"/>
            </a:pPr>
            <a:r>
              <a:rPr lang="ru-RU" sz="1900" dirty="0">
                <a:latin typeface="Times New Roman" panose="02020603050405020304" pitchFamily="18" charset="0"/>
                <a:ea typeface="Tahoma" panose="020B0604030504040204" pitchFamily="34" charset="0"/>
                <a:cs typeface="Times New Roman" panose="02020603050405020304" pitchFamily="18" charset="0"/>
              </a:rPr>
              <a:t>Заинтересованность торгово-ремесленного населения городов в процессе экономической интеграции, т.к. для осуществления их профессиональной деятельности необходимо создание унифицированной денежной и таможенной системы.</a:t>
            </a:r>
          </a:p>
          <a:p>
            <a:pPr marL="457200" indent="-457200" algn="just">
              <a:buFont typeface="+mj-lt"/>
              <a:buAutoNum type="arabicPeriod"/>
            </a:pPr>
            <a:r>
              <a:rPr lang="ru-RU" sz="1900" dirty="0">
                <a:latin typeface="Times New Roman" panose="02020603050405020304" pitchFamily="18" charset="0"/>
                <a:ea typeface="Tahoma" panose="020B0604030504040204" pitchFamily="34" charset="0"/>
                <a:cs typeface="Times New Roman" panose="02020603050405020304" pitchFamily="18" charset="0"/>
              </a:rPr>
              <a:t>Особая заинтересованность мелких и средних поместных феодалов в образовании абсолютистского государства, чтобы, во-первых, завершить процесс закрепощения общинного крестьянства, а во-вторых, с помощью авторитарной власти осуществить перераспределение земельной собственности между вотчиной и поместьем в интересах поместного дворянского сословия.</a:t>
            </a:r>
          </a:p>
          <a:p>
            <a:pPr marL="457200" indent="-457200" algn="just">
              <a:buFont typeface="+mj-lt"/>
              <a:buAutoNum type="arabicPeriod"/>
            </a:pPr>
            <a:r>
              <a:rPr lang="ru-RU" sz="1900" dirty="0">
                <a:latin typeface="Times New Roman" panose="02020603050405020304" pitchFamily="18" charset="0"/>
                <a:ea typeface="Tahoma" panose="020B0604030504040204" pitchFamily="34" charset="0"/>
                <a:cs typeface="Times New Roman" panose="02020603050405020304" pitchFamily="18" charset="0"/>
              </a:rPr>
              <a:t>Необходимость воссоздания военной централизованной системы для обеспечения национальной безопасности России.</a:t>
            </a:r>
          </a:p>
        </p:txBody>
      </p:sp>
    </p:spTree>
    <p:extLst>
      <p:ext uri="{BB962C8B-B14F-4D97-AF65-F5344CB8AC3E}">
        <p14:creationId xmlns:p14="http://schemas.microsoft.com/office/powerpoint/2010/main" val="4220250713"/>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13377" y="246220"/>
            <a:ext cx="492443"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33</a:t>
            </a:r>
          </a:p>
        </p:txBody>
      </p:sp>
      <p:sp>
        <p:nvSpPr>
          <p:cNvPr id="2" name="Прямоугольник 1"/>
          <p:cNvSpPr/>
          <p:nvPr/>
        </p:nvSpPr>
        <p:spPr>
          <a:xfrm>
            <a:off x="0" y="160733"/>
            <a:ext cx="10426998" cy="954107"/>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Экономическое развитие Московского государства в середине XV-конце XVI вв.</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Прямоугольник 4">
            <a:extLst>
              <a:ext uri="{FF2B5EF4-FFF2-40B4-BE49-F238E27FC236}">
                <a16:creationId xmlns:a16="http://schemas.microsoft.com/office/drawing/2014/main" id="{6B686CCD-1D3C-4B55-AAAC-758B6450BD67}"/>
              </a:ext>
            </a:extLst>
          </p:cNvPr>
          <p:cNvSpPr/>
          <p:nvPr/>
        </p:nvSpPr>
        <p:spPr>
          <a:xfrm>
            <a:off x="274125" y="1441134"/>
            <a:ext cx="11643750" cy="5170646"/>
          </a:xfrm>
          <a:prstGeom prst="rect">
            <a:avLst/>
          </a:prstGeom>
        </p:spPr>
        <p:txBody>
          <a:bodyPr wrap="square">
            <a:spAutoFit/>
          </a:bodyPr>
          <a:lstStyle/>
          <a:p>
            <a:pPr algn="just"/>
            <a:r>
              <a:rPr lang="ru-RU" sz="1600" dirty="0">
                <a:latin typeface="Times New Roman" panose="02020603050405020304" pitchFamily="18" charset="0"/>
                <a:ea typeface="Tahoma" panose="020B0604030504040204" pitchFamily="34" charset="0"/>
                <a:cs typeface="Times New Roman" panose="02020603050405020304" pitchFamily="18" charset="0"/>
              </a:rPr>
              <a:t>	Особое значение для формирования русского централизованного государства имели реформы Ивана IV Грозного (40-60-е годы XVI в.):</a:t>
            </a:r>
          </a:p>
          <a:p>
            <a:pPr marL="342900" indent="-342900" algn="just">
              <a:buFont typeface="Arial" panose="020B0604020202020204" pitchFamily="34" charset="0"/>
              <a:buChar char="•"/>
            </a:pPr>
            <a:r>
              <a:rPr lang="ru-RU" sz="1600" dirty="0">
                <a:latin typeface="Times New Roman" panose="02020603050405020304" pitchFamily="18" charset="0"/>
                <a:ea typeface="Tahoma" panose="020B0604030504040204" pitchFamily="34" charset="0"/>
                <a:cs typeface="Times New Roman" panose="02020603050405020304" pitchFamily="18" charset="0"/>
              </a:rPr>
              <a:t>Управленческая реформа, т.е. формирование системы центрального государственного управления (царь, боярская дума, приказная система по отраслевому и территориальному принципу) и системы местного самоуправления (земские и губные учреждения).</a:t>
            </a:r>
          </a:p>
          <a:p>
            <a:pPr marL="342900" indent="-342900" algn="just">
              <a:buFont typeface="Arial" panose="020B0604020202020204" pitchFamily="34" charset="0"/>
              <a:buChar char="•"/>
            </a:pPr>
            <a:r>
              <a:rPr lang="ru-RU" sz="1600" dirty="0">
                <a:latin typeface="Times New Roman" panose="02020603050405020304" pitchFamily="18" charset="0"/>
                <a:ea typeface="Tahoma" panose="020B0604030504040204" pitchFamily="34" charset="0"/>
                <a:cs typeface="Times New Roman" panose="02020603050405020304" pitchFamily="18" charset="0"/>
              </a:rPr>
              <a:t>Финансово-податная реформа.</a:t>
            </a:r>
          </a:p>
          <a:p>
            <a:pPr algn="just"/>
            <a:r>
              <a:rPr lang="ru-RU" sz="1600" dirty="0">
                <a:latin typeface="Times New Roman" panose="02020603050405020304" pitchFamily="18" charset="0"/>
                <a:ea typeface="Tahoma" panose="020B0604030504040204" pitchFamily="34" charset="0"/>
                <a:cs typeface="Times New Roman" panose="02020603050405020304" pitchFamily="18" charset="0"/>
              </a:rPr>
              <a:t>	1535 г. – денежная реформа Елены Глинской (мать Ивана IV): унификация чеканки монет и создание единой денежной системы.</a:t>
            </a:r>
          </a:p>
          <a:p>
            <a:pPr algn="just"/>
            <a:r>
              <a:rPr lang="ru-RU" sz="1600" dirty="0">
                <a:latin typeface="Times New Roman" panose="02020603050405020304" pitchFamily="18" charset="0"/>
                <a:ea typeface="Tahoma" panose="020B0604030504040204" pitchFamily="34" charset="0"/>
                <a:cs typeface="Times New Roman" panose="02020603050405020304" pitchFamily="18" charset="0"/>
              </a:rPr>
              <a:t>	1551 г. – налоговая реформа, введение </a:t>
            </a:r>
            <a:r>
              <a:rPr lang="ru-RU" sz="1600" dirty="0" err="1">
                <a:latin typeface="Times New Roman" panose="02020603050405020304" pitchFamily="18" charset="0"/>
                <a:ea typeface="Tahoma" panose="020B0604030504040204" pitchFamily="34" charset="0"/>
                <a:cs typeface="Times New Roman" panose="02020603050405020304" pitchFamily="18" charset="0"/>
              </a:rPr>
              <a:t>посошной</a:t>
            </a:r>
            <a:r>
              <a:rPr lang="ru-RU" sz="1600" dirty="0">
                <a:latin typeface="Times New Roman" panose="02020603050405020304" pitchFamily="18" charset="0"/>
                <a:ea typeface="Tahoma" panose="020B0604030504040204" pitchFamily="34" charset="0"/>
                <a:cs typeface="Times New Roman" panose="02020603050405020304" pitchFamily="18" charset="0"/>
              </a:rPr>
              <a:t> подати: «соха» - условная податная единица, охватывающая несколько дворов или значительное количество крестьянской пашни в зависимости от ее доходности.</a:t>
            </a:r>
          </a:p>
          <a:p>
            <a:pPr marL="457200" indent="-457200" algn="just">
              <a:buFont typeface="+mj-lt"/>
              <a:buAutoNum type="arabicPeriod"/>
            </a:pPr>
            <a:r>
              <a:rPr lang="ru-RU" sz="1600" dirty="0">
                <a:latin typeface="Times New Roman" panose="02020603050405020304" pitchFamily="18" charset="0"/>
                <a:ea typeface="Tahoma" panose="020B0604030504040204" pitchFamily="34" charset="0"/>
                <a:cs typeface="Times New Roman" panose="02020603050405020304" pitchFamily="18" charset="0"/>
              </a:rPr>
              <a:t>Территориальная политика Ивана IV, которая имела два </a:t>
            </a:r>
            <a:r>
              <a:rPr lang="ru-RU" sz="1600" dirty="0" err="1">
                <a:latin typeface="Times New Roman" panose="02020603050405020304" pitchFamily="18" charset="0"/>
                <a:ea typeface="Tahoma" panose="020B0604030504040204" pitchFamily="34" charset="0"/>
                <a:cs typeface="Times New Roman" panose="02020603050405020304" pitchFamily="18" charset="0"/>
              </a:rPr>
              <a:t>аcпeкта</a:t>
            </a:r>
            <a:r>
              <a:rPr lang="ru-RU" sz="1600" dirty="0">
                <a:latin typeface="Times New Roman" panose="02020603050405020304" pitchFamily="18" charset="0"/>
                <a:ea typeface="Tahoma" panose="020B0604030504040204" pitchFamily="34" charset="0"/>
                <a:cs typeface="Times New Roman" panose="02020603050405020304" pitchFamily="18" charset="0"/>
              </a:rPr>
              <a:t>: внешнеэкономический – попытка завоевать выход к Балтийскому морю для связи с европейским рынком (Белое море и порт Архангельск имели физико-географические ограничения), но попытка неудачная, т.к., несмотря на проведение военной реформы, Россия проиграла Ливонскую войну со Швецией; территориальная экспансия Москвы – захват Казани и Астрахани для колонизации Поволжья и выхода к волжскому торговому пути и на среднеазиатский рынок.</a:t>
            </a:r>
          </a:p>
          <a:p>
            <a:pPr marL="457200" indent="-457200" algn="just">
              <a:buFont typeface="+mj-lt"/>
              <a:buAutoNum type="arabicPeriod"/>
            </a:pPr>
            <a:r>
              <a:rPr lang="ru-RU" sz="1600" dirty="0">
                <a:latin typeface="Times New Roman" panose="02020603050405020304" pitchFamily="18" charset="0"/>
                <a:ea typeface="Tahoma" panose="020B0604030504040204" pitchFamily="34" charset="0"/>
                <a:cs typeface="Times New Roman" panose="02020603050405020304" pitchFamily="18" charset="0"/>
              </a:rPr>
              <a:t>И наконец, самая сложная и противоречивая реформа Ивана IV – опричнина (1565-1572), которая объяснялась следующими причинами: во-первых, необходимость преодоления оппозиции проведению централизованных реформ со стороны московской боярской аристократии; и во-вторых, необходимость проведения в стране радикальной социально-экономической структурной перестройки, основой которой должно было стать служилое дворянское сословие и которая проводилась методами опричного террора и репрессий.</a:t>
            </a:r>
          </a:p>
        </p:txBody>
      </p:sp>
    </p:spTree>
    <p:extLst>
      <p:ext uri="{BB962C8B-B14F-4D97-AF65-F5344CB8AC3E}">
        <p14:creationId xmlns:p14="http://schemas.microsoft.com/office/powerpoint/2010/main" val="3173503185"/>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13377" y="246220"/>
            <a:ext cx="492443"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34</a:t>
            </a:r>
          </a:p>
        </p:txBody>
      </p:sp>
      <p:sp>
        <p:nvSpPr>
          <p:cNvPr id="2" name="Прямоугольник 1"/>
          <p:cNvSpPr/>
          <p:nvPr/>
        </p:nvSpPr>
        <p:spPr>
          <a:xfrm>
            <a:off x="0" y="160733"/>
            <a:ext cx="10426998" cy="954107"/>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Экономическое развитие Московского государства в середине XV-конце XVI вв.</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Прямоугольник 4">
            <a:extLst>
              <a:ext uri="{FF2B5EF4-FFF2-40B4-BE49-F238E27FC236}">
                <a16:creationId xmlns:a16="http://schemas.microsoft.com/office/drawing/2014/main" id="{6B686CCD-1D3C-4B55-AAAC-758B6450BD67}"/>
              </a:ext>
            </a:extLst>
          </p:cNvPr>
          <p:cNvSpPr/>
          <p:nvPr/>
        </p:nvSpPr>
        <p:spPr>
          <a:xfrm>
            <a:off x="274125" y="1312547"/>
            <a:ext cx="11643750" cy="5170646"/>
          </a:xfrm>
          <a:prstGeom prst="rect">
            <a:avLst/>
          </a:prstGeom>
        </p:spPr>
        <p:txBody>
          <a:bodyPr wrap="square">
            <a:spAutoFit/>
          </a:bodyPr>
          <a:lstStyle/>
          <a:p>
            <a:pPr algn="just"/>
            <a:r>
              <a:rPr lang="ru-RU" sz="1600" dirty="0">
                <a:latin typeface="Times New Roman" panose="02020603050405020304" pitchFamily="18" charset="0"/>
                <a:ea typeface="Tahoma" panose="020B0604030504040204" pitchFamily="34" charset="0"/>
                <a:cs typeface="Times New Roman" panose="02020603050405020304" pitchFamily="18" charset="0"/>
              </a:rPr>
              <a:t>Опричная реформа имела серьезные социально-экономические последствия:</a:t>
            </a:r>
          </a:p>
          <a:p>
            <a:pPr algn="just"/>
            <a:endParaRPr lang="ru-RU" sz="16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ru-RU" sz="1600" dirty="0">
                <a:latin typeface="Times New Roman" panose="02020603050405020304" pitchFamily="18" charset="0"/>
                <a:ea typeface="Tahoma" panose="020B0604030504040204" pitchFamily="34" charset="0"/>
                <a:cs typeface="Times New Roman" panose="02020603050405020304" pitchFamily="18" charset="0"/>
              </a:rPr>
              <a:t>1) преодоление консервативной боярской оппозиции; правда, этот процесс не получил логического завершения;</a:t>
            </a:r>
          </a:p>
          <a:p>
            <a:pPr algn="just"/>
            <a:endParaRPr lang="ru-RU" sz="16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ru-RU" sz="1600" dirty="0">
                <a:latin typeface="Times New Roman" panose="02020603050405020304" pitchFamily="18" charset="0"/>
                <a:ea typeface="Tahoma" panose="020B0604030504040204" pitchFamily="34" charset="0"/>
                <a:cs typeface="Times New Roman" panose="02020603050405020304" pitchFamily="18" charset="0"/>
              </a:rPr>
              <a:t>2) проведение аграрного переворота, т.е. перераспределение феодальной земельной собственности в интересах поместного служилого землевладения;</a:t>
            </a:r>
          </a:p>
          <a:p>
            <a:pPr algn="just"/>
            <a:endParaRPr lang="ru-RU" sz="16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ru-RU" sz="1600" dirty="0">
                <a:latin typeface="Times New Roman" panose="02020603050405020304" pitchFamily="18" charset="0"/>
                <a:ea typeface="Tahoma" panose="020B0604030504040204" pitchFamily="34" charset="0"/>
                <a:cs typeface="Times New Roman" panose="02020603050405020304" pitchFamily="18" charset="0"/>
              </a:rPr>
              <a:t>3) ускорение процесса закрепощения крестьянского сословия, т.к. переход к поместному хозяйству требовал барщинной формы земельной ренты.</a:t>
            </a:r>
          </a:p>
          <a:p>
            <a:pPr algn="just"/>
            <a:endParaRPr lang="ru-RU" sz="16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ru-RU" sz="1600" dirty="0">
                <a:latin typeface="Times New Roman" panose="02020603050405020304" pitchFamily="18" charset="0"/>
                <a:ea typeface="Tahoma" panose="020B0604030504040204" pitchFamily="34" charset="0"/>
                <a:cs typeface="Times New Roman" panose="02020603050405020304" pitchFamily="18" charset="0"/>
              </a:rPr>
              <a:t>	1947 г. - Судебник Ивана III, который установил Юрьев день, т.е. период для перехода крестьян к другому феодалу.</a:t>
            </a:r>
          </a:p>
          <a:p>
            <a:pPr algn="just"/>
            <a:endParaRPr lang="ru-RU" sz="16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ru-RU" sz="1600" dirty="0">
                <a:latin typeface="Times New Roman" panose="02020603050405020304" pitchFamily="18" charset="0"/>
                <a:ea typeface="Tahoma" panose="020B0604030504040204" pitchFamily="34" charset="0"/>
                <a:cs typeface="Times New Roman" panose="02020603050405020304" pitchFamily="18" charset="0"/>
              </a:rPr>
              <a:t>	1581 г. – введение «заповедных лет», во время которых запрещался переход крестьян на Юрьев день; позже были установлены «урочные лета» для сыска беглых крестьян.</a:t>
            </a:r>
          </a:p>
          <a:p>
            <a:pPr algn="just"/>
            <a:endParaRPr lang="ru-RU" sz="16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ru-RU" sz="1600" dirty="0">
                <a:latin typeface="Times New Roman" panose="02020603050405020304" pitchFamily="18" charset="0"/>
                <a:ea typeface="Tahoma" panose="020B0604030504040204" pitchFamily="34" charset="0"/>
                <a:cs typeface="Times New Roman" panose="02020603050405020304" pitchFamily="18" charset="0"/>
              </a:rPr>
              <a:t>	1649 г. – Соборное уложение, которое осуществило законодательное оформление крепостного права в России (фактическая отмена Юрьева дня и бессрочный сыск беглых крестьян);</a:t>
            </a:r>
          </a:p>
          <a:p>
            <a:pPr algn="just"/>
            <a:endParaRPr lang="ru-RU" sz="16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ru-RU" sz="1600" dirty="0">
                <a:latin typeface="Times New Roman" panose="02020603050405020304" pitchFamily="18" charset="0"/>
                <a:ea typeface="Tahoma" panose="020B0604030504040204" pitchFamily="34" charset="0"/>
                <a:cs typeface="Times New Roman" panose="02020603050405020304" pitchFamily="18" charset="0"/>
              </a:rPr>
              <a:t>4) экономический кризис Центра и Северо-Запада страны, связанный прежде всего с миграцией крестьянского и ремесленного населения из регионов проведения опричнины вследствие ее репрессивных методов.</a:t>
            </a:r>
          </a:p>
        </p:txBody>
      </p:sp>
    </p:spTree>
    <p:extLst>
      <p:ext uri="{BB962C8B-B14F-4D97-AF65-F5344CB8AC3E}">
        <p14:creationId xmlns:p14="http://schemas.microsoft.com/office/powerpoint/2010/main" val="1288909253"/>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13377" y="246220"/>
            <a:ext cx="492443"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35</a:t>
            </a:r>
          </a:p>
        </p:txBody>
      </p:sp>
      <p:sp>
        <p:nvSpPr>
          <p:cNvPr id="2" name="Прямоугольник 1"/>
          <p:cNvSpPr/>
          <p:nvPr/>
        </p:nvSpPr>
        <p:spPr>
          <a:xfrm>
            <a:off x="0" y="160733"/>
            <a:ext cx="10426998" cy="954107"/>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Россия в международных отношениях (середина XV - конец XVI вв.)</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Прямоугольник 4">
            <a:extLst>
              <a:ext uri="{FF2B5EF4-FFF2-40B4-BE49-F238E27FC236}">
                <a16:creationId xmlns:a16="http://schemas.microsoft.com/office/drawing/2014/main" id="{6B686CCD-1D3C-4B55-AAAC-758B6450BD67}"/>
              </a:ext>
            </a:extLst>
          </p:cNvPr>
          <p:cNvSpPr/>
          <p:nvPr/>
        </p:nvSpPr>
        <p:spPr>
          <a:xfrm>
            <a:off x="274125" y="1312547"/>
            <a:ext cx="11643750" cy="5244577"/>
          </a:xfrm>
          <a:prstGeom prst="rect">
            <a:avLst/>
          </a:prstGeom>
        </p:spPr>
        <p:txBody>
          <a:bodyPr wrap="square">
            <a:spAutoFit/>
          </a:bodyPr>
          <a:lstStyle/>
          <a:p>
            <a:pPr algn="just">
              <a:lnSpc>
                <a:spcPct val="150000"/>
              </a:lnSpc>
            </a:pPr>
            <a:r>
              <a:rPr lang="ru-RU" sz="1500" dirty="0">
                <a:latin typeface="Times New Roman" panose="02020603050405020304" pitchFamily="18" charset="0"/>
                <a:ea typeface="Tahoma" panose="020B0604030504040204" pitchFamily="34" charset="0"/>
                <a:cs typeface="Times New Roman" panose="02020603050405020304" pitchFamily="18" charset="0"/>
              </a:rPr>
              <a:t>	Во втором-третьем десятилетиях XVI века, когда С. </a:t>
            </a:r>
            <a:r>
              <a:rPr lang="ru-RU" sz="1500" dirty="0" err="1">
                <a:latin typeface="Times New Roman" panose="02020603050405020304" pitchFamily="18" charset="0"/>
                <a:ea typeface="Tahoma" panose="020B0604030504040204" pitchFamily="34" charset="0"/>
                <a:cs typeface="Times New Roman" panose="02020603050405020304" pitchFamily="18" charset="0"/>
              </a:rPr>
              <a:t>Герберштейн</a:t>
            </a:r>
            <a:r>
              <a:rPr lang="ru-RU" sz="1500" dirty="0">
                <a:latin typeface="Times New Roman" panose="02020603050405020304" pitchFamily="18" charset="0"/>
                <a:ea typeface="Tahoma" panose="020B0604030504040204" pitchFamily="34" charset="0"/>
                <a:cs typeface="Times New Roman" panose="02020603050405020304" pitchFamily="18" charset="0"/>
              </a:rPr>
              <a:t> прибил к Василию III в качестве посла, страна представляла собой единое суверенное государство с центром в Москве и называли ее и Московией, и Россией (</a:t>
            </a:r>
            <a:r>
              <a:rPr lang="ru-RU" sz="1500" dirty="0" err="1">
                <a:latin typeface="Times New Roman" panose="02020603050405020304" pitchFamily="18" charset="0"/>
                <a:ea typeface="Tahoma" panose="020B0604030504040204" pitchFamily="34" charset="0"/>
                <a:cs typeface="Times New Roman" panose="02020603050405020304" pitchFamily="18" charset="0"/>
              </a:rPr>
              <a:t>Руссией</a:t>
            </a:r>
            <a:r>
              <a:rPr lang="ru-RU" sz="1500" dirty="0">
                <a:latin typeface="Times New Roman" panose="02020603050405020304" pitchFamily="18" charset="0"/>
                <a:ea typeface="Tahoma" panose="020B0604030504040204" pitchFamily="34" charset="0"/>
                <a:cs typeface="Times New Roman" panose="02020603050405020304" pitchFamily="18" charset="0"/>
              </a:rPr>
              <a:t>).</a:t>
            </a:r>
          </a:p>
          <a:p>
            <a:pPr algn="just">
              <a:lnSpc>
                <a:spcPct val="150000"/>
              </a:lnSpc>
            </a:pPr>
            <a:r>
              <a:rPr lang="ru-RU" sz="1500" dirty="0">
                <a:latin typeface="Times New Roman" panose="02020603050405020304" pitchFamily="18" charset="0"/>
                <a:ea typeface="Tahoma" panose="020B0604030504040204" pitchFamily="34" charset="0"/>
                <a:cs typeface="Times New Roman" panose="02020603050405020304" pitchFamily="18" charset="0"/>
              </a:rPr>
              <a:t>	Первая треть XVI века — время экономического и политического подъема страны, борьбы с пережитками феодальной расчлененности Русского государства на отдельные земли, что составляло «основной» нерв всей политической истории России XVI столетия. Теряют политическую независимость Псков (1510) и Рязань (1521), присоединяется Смоленск (1514), создаются благоприятные перспективы для дальнейшей борьбы за Украину и Белоруссию, расширяются возможности для налаживания нормальных торговых связей не только с Прибалтикой, Украиной, Белоруссией, но и с западноевропейскими странами. В состав России входит ряд других народов. Территория ее возросла в период 1462—1533 годов с 430 тыс. кв. км до 2800 тыс. кв. км, а население к середине XVI века составило 9—10 млн. человек. Россия ведет самостоятельную внешнюю политику, расширяет международные связи, устанавливает и развивает дипломатические отношения со странами Запада и Востока. С ней считаются император Священной Римской империи и римский папа, представляющие крупные западноевропейские политические силы, не говоря уже о ее ближайших соседях. Возрастает потребность в достоверных знаниях о России, и публикуются многочисленные сочинения о ней, не всегда, впрочем, дающие объективную информацию и оценки. Издаются карты России — как в составе сочинений о ней, так и отдельно. Часто в их основе лежат оригинальные русские карты и чертежи. Московские послы появляются в Вене и </a:t>
            </a:r>
            <a:r>
              <a:rPr lang="ru-RU" sz="1500" dirty="0" err="1">
                <a:latin typeface="Times New Roman" panose="02020603050405020304" pitchFamily="18" charset="0"/>
                <a:ea typeface="Tahoma" panose="020B0604030504040204" pitchFamily="34" charset="0"/>
                <a:cs typeface="Times New Roman" panose="02020603050405020304" pitchFamily="18" charset="0"/>
              </a:rPr>
              <a:t>Вальядолице</a:t>
            </a:r>
            <a:r>
              <a:rPr lang="ru-RU" sz="1500" dirty="0">
                <a:latin typeface="Times New Roman" panose="02020603050405020304" pitchFamily="18" charset="0"/>
                <a:ea typeface="Tahoma" panose="020B0604030504040204" pitchFamily="34" charset="0"/>
                <a:cs typeface="Times New Roman" panose="02020603050405020304" pitchFamily="18" charset="0"/>
              </a:rPr>
              <a:t>, Мадриде и Толедо, Копенгагене и Риме. В 1532 году представитель далекой Индии предлагает установить дипломатические и торговые отношения.</a:t>
            </a:r>
          </a:p>
        </p:txBody>
      </p:sp>
    </p:spTree>
    <p:extLst>
      <p:ext uri="{BB962C8B-B14F-4D97-AF65-F5344CB8AC3E}">
        <p14:creationId xmlns:p14="http://schemas.microsoft.com/office/powerpoint/2010/main" val="1797767574"/>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13377" y="246220"/>
            <a:ext cx="492443"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36</a:t>
            </a:r>
          </a:p>
        </p:txBody>
      </p:sp>
      <p:sp>
        <p:nvSpPr>
          <p:cNvPr id="2" name="Прямоугольник 1"/>
          <p:cNvSpPr/>
          <p:nvPr/>
        </p:nvSpPr>
        <p:spPr>
          <a:xfrm>
            <a:off x="0" y="160733"/>
            <a:ext cx="10426998" cy="954107"/>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Россия в международных отношениях (середина XV - конец XVI вв.)</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Прямоугольник 4">
            <a:extLst>
              <a:ext uri="{FF2B5EF4-FFF2-40B4-BE49-F238E27FC236}">
                <a16:creationId xmlns:a16="http://schemas.microsoft.com/office/drawing/2014/main" id="{6B686CCD-1D3C-4B55-AAAC-758B6450BD67}"/>
              </a:ext>
            </a:extLst>
          </p:cNvPr>
          <p:cNvSpPr/>
          <p:nvPr/>
        </p:nvSpPr>
        <p:spPr>
          <a:xfrm>
            <a:off x="274125" y="1114840"/>
            <a:ext cx="11643750" cy="5590826"/>
          </a:xfrm>
          <a:prstGeom prst="rect">
            <a:avLst/>
          </a:prstGeom>
        </p:spPr>
        <p:txBody>
          <a:bodyPr wrap="square">
            <a:spAutoFit/>
          </a:bodyPr>
          <a:lstStyle/>
          <a:p>
            <a:pPr algn="just">
              <a:lnSpc>
                <a:spcPct val="150000"/>
              </a:lnSpc>
            </a:pPr>
            <a:r>
              <a:rPr lang="ru-RU" sz="1500" dirty="0">
                <a:latin typeface="Times New Roman" panose="02020603050405020304" pitchFamily="18" charset="0"/>
                <a:ea typeface="Tahoma" panose="020B0604030504040204" pitchFamily="34" charset="0"/>
                <a:cs typeface="Times New Roman" panose="02020603050405020304" pitchFamily="18" charset="0"/>
              </a:rPr>
              <a:t>		Когда в 1518 году в Москву прибыли имперские послы, один из них, </a:t>
            </a:r>
            <a:r>
              <a:rPr lang="ru-RU" sz="1500" dirty="0" err="1">
                <a:latin typeface="Times New Roman" panose="02020603050405020304" pitchFamily="18" charset="0"/>
                <a:ea typeface="Tahoma" panose="020B0604030504040204" pitchFamily="34" charset="0"/>
                <a:cs typeface="Times New Roman" panose="02020603050405020304" pitchFamily="18" charset="0"/>
              </a:rPr>
              <a:t>Франческо</a:t>
            </a:r>
            <a:r>
              <a:rPr lang="ru-RU" sz="1500" dirty="0">
                <a:latin typeface="Times New Roman" panose="02020603050405020304" pitchFamily="18" charset="0"/>
                <a:ea typeface="Tahoma" panose="020B0604030504040204" pitchFamily="34" charset="0"/>
                <a:cs typeface="Times New Roman" panose="02020603050405020304" pitchFamily="18" charset="0"/>
              </a:rPr>
              <a:t> да </a:t>
            </a:r>
            <a:r>
              <a:rPr lang="ru-RU" sz="1500" dirty="0" err="1">
                <a:latin typeface="Times New Roman" panose="02020603050405020304" pitchFamily="18" charset="0"/>
                <a:ea typeface="Tahoma" panose="020B0604030504040204" pitchFamily="34" charset="0"/>
                <a:cs typeface="Times New Roman" panose="02020603050405020304" pitchFamily="18" charset="0"/>
              </a:rPr>
              <a:t>Колло</a:t>
            </a:r>
            <a:r>
              <a:rPr lang="ru-RU" sz="1500" dirty="0">
                <a:latin typeface="Times New Roman" panose="02020603050405020304" pitchFamily="18" charset="0"/>
                <a:ea typeface="Tahoma" panose="020B0604030504040204" pitchFamily="34" charset="0"/>
                <a:cs typeface="Times New Roman" panose="02020603050405020304" pitchFamily="18" charset="0"/>
              </a:rPr>
              <a:t>, назвал Россию среди тех стран Европы, которые остаются гарантами сохранения ее независимости перед лицом турецкой опасности.</a:t>
            </a:r>
          </a:p>
          <a:p>
            <a:pPr algn="just">
              <a:lnSpc>
                <a:spcPct val="150000"/>
              </a:lnSpc>
            </a:pPr>
            <a:r>
              <a:rPr lang="ru-RU" sz="1500" dirty="0">
                <a:latin typeface="Times New Roman" panose="02020603050405020304" pitchFamily="18" charset="0"/>
                <a:ea typeface="Tahoma" panose="020B0604030504040204" pitchFamily="34" charset="0"/>
                <a:cs typeface="Times New Roman" panose="02020603050405020304" pitchFamily="18" charset="0"/>
              </a:rPr>
              <a:t>	К середине XVI века Россия становится «царством». Ее правитель носит законный титул «царя», утвержденный константинопольским патриархом, титул, который еще не мог официально принять его дед («царями» называли тогда на Руси ордынских, астраханских, казанских ханов и византийских императоров — «греческих царей»). Впрочем, и Иван III, и особенно Василий III употребляли его иногда, но он еще не стал необходимым и обязательным элементом титулатуры. Этот титул должен был определить равноправное место московского суверена среди других правителей. Приобретает официальный характер легендарная генеалогия Рюриковичей, возводящая предков русских князей к римскому императору Августу (а генеалогия была в средние века знаком престижа). Растет информация о «неведомых и незнаемых» землях.</a:t>
            </a:r>
          </a:p>
          <a:p>
            <a:pPr algn="just">
              <a:lnSpc>
                <a:spcPct val="150000"/>
              </a:lnSpc>
            </a:pPr>
            <a:r>
              <a:rPr lang="ru-RU" sz="1500" dirty="0">
                <a:latin typeface="Times New Roman" panose="02020603050405020304" pitchFamily="18" charset="0"/>
                <a:ea typeface="Tahoma" panose="020B0604030504040204" pitchFamily="34" charset="0"/>
                <a:cs typeface="Times New Roman" panose="02020603050405020304" pitchFamily="18" charset="0"/>
              </a:rPr>
              <a:t>	И 1518 году в Москву прибыл Максим Грек, ученый афонским монах, позже сказавший о себе «гипербореец из Эллады» (гиперборейцами называли со времен античности полулегендарных жителей отдаленных северных стран). В 20-е годы переведено на русский язык «Письмо Максимилиана Трансильванского», подробно, на основании первоисточников рассказавшего о кругосветном путешествии Ф. Магеллана, и русская образованная публика узнала о нем почти одновременно с западноевропейской. В переводе неоднократно появляется выражение «весь вселенский мир», ставший теперь полностью известным; путешественник, говорится здесь, опровергает «</a:t>
            </a:r>
            <a:r>
              <a:rPr lang="ru-RU" sz="1500" dirty="0" err="1">
                <a:latin typeface="Times New Roman" panose="02020603050405020304" pitchFamily="18" charset="0"/>
                <a:ea typeface="Tahoma" panose="020B0604030504040204" pitchFamily="34" charset="0"/>
                <a:cs typeface="Times New Roman" panose="02020603050405020304" pitchFamily="18" charset="0"/>
              </a:rPr>
              <a:t>басненные</a:t>
            </a:r>
            <a:r>
              <a:rPr lang="ru-RU" sz="1500" dirty="0">
                <a:latin typeface="Times New Roman" panose="02020603050405020304" pitchFamily="18" charset="0"/>
                <a:ea typeface="Tahoma" panose="020B0604030504040204" pitchFamily="34" charset="0"/>
                <a:cs typeface="Times New Roman" panose="02020603050405020304" pitchFamily="18" charset="0"/>
              </a:rPr>
              <a:t>» и «ложные» повести «древних описателей» и показывает, что «незнаемый мир» населён людьми, а не кентаврами или одноногими «чудищами».</a:t>
            </a:r>
          </a:p>
        </p:txBody>
      </p:sp>
    </p:spTree>
    <p:extLst>
      <p:ext uri="{BB962C8B-B14F-4D97-AF65-F5344CB8AC3E}">
        <p14:creationId xmlns:p14="http://schemas.microsoft.com/office/powerpoint/2010/main" val="3549168783"/>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00617" y="289592"/>
            <a:ext cx="492443"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37</a:t>
            </a:r>
          </a:p>
        </p:txBody>
      </p:sp>
      <p:sp>
        <p:nvSpPr>
          <p:cNvPr id="2" name="Прямоугольник 1"/>
          <p:cNvSpPr/>
          <p:nvPr/>
        </p:nvSpPr>
        <p:spPr>
          <a:xfrm>
            <a:off x="1525608" y="118374"/>
            <a:ext cx="9210366" cy="646331"/>
          </a:xfrm>
          <a:prstGeom prst="rect">
            <a:avLst/>
          </a:prstGeom>
        </p:spPr>
        <p:txBody>
          <a:bodyPr wrap="square">
            <a:spAutoFit/>
          </a:bodyPr>
          <a:lstStyle/>
          <a:p>
            <a:pPr lvl="0" algn="ctr"/>
            <a:r>
              <a:rPr lang="ru-RU" sz="3600" b="1" dirty="0">
                <a:latin typeface="Times New Roman" panose="02020603050405020304" pitchFamily="18" charset="0"/>
                <a:ea typeface="Tahoma" panose="020B0604030504040204" pitchFamily="34" charset="0"/>
                <a:cs typeface="Times New Roman" panose="02020603050405020304" pitchFamily="18" charset="0"/>
              </a:rPr>
              <a:t>Заключение</a:t>
            </a:r>
            <a:endParaRPr lang="en-US" sz="3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Прямоугольник 2"/>
          <p:cNvSpPr/>
          <p:nvPr/>
        </p:nvSpPr>
        <p:spPr>
          <a:xfrm>
            <a:off x="272089" y="1221905"/>
            <a:ext cx="11717404" cy="5131148"/>
          </a:xfrm>
          <a:prstGeom prst="rect">
            <a:avLst/>
          </a:prstGeom>
        </p:spPr>
        <p:txBody>
          <a:bodyPr wrap="square">
            <a:spAutoFit/>
          </a:bodyPr>
          <a:lstStyle/>
          <a:p>
            <a:pPr indent="450215" algn="just">
              <a:lnSpc>
                <a:spcPct val="150000"/>
              </a:lnSpc>
              <a:spcAft>
                <a:spcPts val="800"/>
              </a:spcAft>
            </a:pPr>
            <a:r>
              <a:rPr lang="ru-RU" dirty="0">
                <a:latin typeface="Times New Roman" panose="02020603050405020304" pitchFamily="18" charset="0"/>
                <a:ea typeface="Tahoma" panose="020B0604030504040204" pitchFamily="34" charset="0"/>
                <a:cs typeface="Times New Roman" panose="02020603050405020304" pitchFamily="18" charset="0"/>
              </a:rPr>
              <a:t>Главным результатом развития в период XIV-XVI веков стало образование и укрепление единого государства. Трудный путь собирания земли был завершен. Решение этой проблемы позволило России покончить с остатками татаро-монгольского владычества и начать полностью ликвидировать политическую раздробленность, прекратить внутренние распри, поднять экономику, ввести единую денежную систему на всей территории России. "Наша великая русская земля, - писал летописец, - освободилась от ига... и она стала обновляться, как будто перешла из зимы в тихую весну. Она вновь обрела свое древнее величие, благочестие и спокойствие, как при первом великом князе Владимире."</a:t>
            </a:r>
          </a:p>
          <a:p>
            <a:pPr indent="450215" algn="just">
              <a:lnSpc>
                <a:spcPct val="150000"/>
              </a:lnSpc>
              <a:spcAft>
                <a:spcPts val="800"/>
              </a:spcAft>
            </a:pPr>
            <a:r>
              <a:rPr lang="ru-RU" dirty="0">
                <a:latin typeface="Times New Roman" panose="02020603050405020304" pitchFamily="18" charset="0"/>
                <a:ea typeface="Tahoma" panose="020B0604030504040204" pitchFamily="34" charset="0"/>
                <a:cs typeface="Times New Roman" panose="02020603050405020304" pitchFamily="18" charset="0"/>
              </a:rPr>
              <a:t>Образование российского государства стало фактором огромного международного значения, оно заняло видное место среди европейских государств. В то же время, двигаясь по своему историческому пути, Россия не только успешно преодолевала трудности, но и накапливала новые проблемы и противоречия, среди которых наиболее трагическими последствиями были становление крепостного права, укрепление безраздельной великокняжеской власти, социальные противоречия.</a:t>
            </a:r>
          </a:p>
        </p:txBody>
      </p:sp>
    </p:spTree>
    <p:extLst>
      <p:ext uri="{BB962C8B-B14F-4D97-AF65-F5344CB8AC3E}">
        <p14:creationId xmlns:p14="http://schemas.microsoft.com/office/powerpoint/2010/main" val="3759831719"/>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338554"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2</a:t>
            </a:r>
            <a:endParaRPr lang="ru-RU" sz="2400" dirty="0">
              <a:latin typeface="Times New Roman" panose="02020603050405020304" pitchFamily="18" charset="0"/>
              <a:cs typeface="Times New Roman" panose="02020603050405020304" pitchFamily="18" charset="0"/>
            </a:endParaRPr>
          </a:p>
        </p:txBody>
      </p:sp>
      <p:sp>
        <p:nvSpPr>
          <p:cNvPr id="8" name="Заголовок 1"/>
          <p:cNvSpPr txBox="1">
            <a:spLocks/>
          </p:cNvSpPr>
          <p:nvPr/>
        </p:nvSpPr>
        <p:spPr>
          <a:xfrm>
            <a:off x="4666456" y="314761"/>
            <a:ext cx="2908300" cy="442913"/>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ru-RU" sz="3600" b="1" dirty="0">
                <a:solidFill>
                  <a:schemeClr val="tx1"/>
                </a:solidFill>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Введение</a:t>
            </a:r>
          </a:p>
        </p:txBody>
      </p:sp>
      <p:sp>
        <p:nvSpPr>
          <p:cNvPr id="4" name="Прямоугольник 3">
            <a:extLst>
              <a:ext uri="{FF2B5EF4-FFF2-40B4-BE49-F238E27FC236}">
                <a16:creationId xmlns:a16="http://schemas.microsoft.com/office/drawing/2014/main" id="{3AE6DE60-392F-C54F-B78C-A8A12CEB85AB}"/>
              </a:ext>
            </a:extLst>
          </p:cNvPr>
          <p:cNvSpPr/>
          <p:nvPr/>
        </p:nvSpPr>
        <p:spPr>
          <a:xfrm>
            <a:off x="235661" y="1467460"/>
            <a:ext cx="11769890" cy="4038093"/>
          </a:xfrm>
          <a:prstGeom prst="rect">
            <a:avLst/>
          </a:prstGeom>
        </p:spPr>
        <p:txBody>
          <a:bodyPr wrap="square">
            <a:spAutoFit/>
          </a:bodyPr>
          <a:lstStyle/>
          <a:p>
            <a:pPr marL="457200" lvl="0" indent="-457200" algn="just">
              <a:lnSpc>
                <a:spcPct val="150000"/>
              </a:lnSpc>
              <a:spcAft>
                <a:spcPts val="800"/>
              </a:spcAft>
              <a:buAutoNum type="arabicPeriod"/>
              <a:tabLst>
                <a:tab pos="457200" algn="l"/>
              </a:tabLst>
            </a:pPr>
            <a:r>
              <a:rPr lang="ru-RU" sz="2000" dirty="0">
                <a:latin typeface="Times New Roman" panose="02020603050405020304" pitchFamily="18" charset="0"/>
                <a:ea typeface="Tahoma" panose="020B0604030504040204" pitchFamily="34" charset="0"/>
                <a:cs typeface="Times New Roman" panose="02020603050405020304" pitchFamily="18" charset="0"/>
              </a:rPr>
              <a:t>В работе Барышевой А. Д., </a:t>
            </a:r>
            <a:r>
              <a:rPr lang="en-US" sz="2000" dirty="0">
                <a:latin typeface="Times New Roman" panose="02020603050405020304" pitchFamily="18" charset="0"/>
                <a:ea typeface="Tahoma" panose="020B0604030504040204" pitchFamily="34" charset="0"/>
                <a:cs typeface="Times New Roman" panose="02020603050405020304" pitchFamily="18" charset="0"/>
              </a:rPr>
              <a:t>“</a:t>
            </a:r>
            <a:r>
              <a:rPr lang="ru-RU" sz="2000" dirty="0">
                <a:latin typeface="Times New Roman" panose="02020603050405020304" pitchFamily="18" charset="0"/>
                <a:ea typeface="Tahoma" panose="020B0604030504040204" pitchFamily="34" charset="0"/>
                <a:cs typeface="Times New Roman" panose="02020603050405020304" pitchFamily="18" charset="0"/>
              </a:rPr>
              <a:t>Отечественная история</a:t>
            </a:r>
            <a:r>
              <a:rPr lang="en-US" sz="2000" dirty="0">
                <a:latin typeface="Times New Roman" panose="02020603050405020304" pitchFamily="18" charset="0"/>
                <a:ea typeface="Tahoma" panose="020B0604030504040204" pitchFamily="34" charset="0"/>
                <a:cs typeface="Times New Roman" panose="02020603050405020304" pitchFamily="18" charset="0"/>
              </a:rPr>
              <a:t>”</a:t>
            </a:r>
            <a:r>
              <a:rPr lang="ru-RU" sz="2000"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a:latin typeface="Times New Roman" panose="02020603050405020304" pitchFamily="18" charset="0"/>
                <a:ea typeface="Tahoma" panose="020B0604030504040204" pitchFamily="34" charset="0"/>
                <a:cs typeface="Times New Roman" panose="02020603050405020304" pitchFamily="18" charset="0"/>
              </a:rPr>
              <a:t>[</a:t>
            </a:r>
            <a:r>
              <a:rPr lang="ru-RU" sz="2000" dirty="0">
                <a:latin typeface="Times New Roman" panose="02020603050405020304" pitchFamily="18" charset="0"/>
                <a:ea typeface="Tahoma" panose="020B0604030504040204" pitchFamily="34" charset="0"/>
                <a:cs typeface="Times New Roman" panose="02020603050405020304" pitchFamily="18" charset="0"/>
              </a:rPr>
              <a:t>1</a:t>
            </a:r>
            <a:r>
              <a:rPr lang="en-US" sz="2000" dirty="0">
                <a:latin typeface="Times New Roman" panose="02020603050405020304" pitchFamily="18" charset="0"/>
                <a:ea typeface="Tahoma" panose="020B0604030504040204" pitchFamily="34" charset="0"/>
                <a:cs typeface="Times New Roman" panose="02020603050405020304" pitchFamily="18" charset="0"/>
              </a:rPr>
              <a:t>]</a:t>
            </a:r>
            <a:r>
              <a:rPr lang="ru-RU" sz="2000" dirty="0">
                <a:latin typeface="Times New Roman" panose="02020603050405020304" pitchFamily="18" charset="0"/>
                <a:ea typeface="Tahoma" panose="020B0604030504040204" pitchFamily="34" charset="0"/>
                <a:cs typeface="Times New Roman" panose="02020603050405020304" pitchFamily="18" charset="0"/>
              </a:rPr>
              <a:t> упоминаются особенности правления Ивана </a:t>
            </a:r>
            <a:r>
              <a:rPr lang="en-US" sz="2000" dirty="0">
                <a:latin typeface="Times New Roman" panose="02020603050405020304" pitchFamily="18" charset="0"/>
                <a:ea typeface="Tahoma" panose="020B0604030504040204" pitchFamily="34" charset="0"/>
                <a:cs typeface="Times New Roman" panose="02020603050405020304" pitchFamily="18" charset="0"/>
              </a:rPr>
              <a:t>III </a:t>
            </a:r>
            <a:r>
              <a:rPr lang="ru-RU" sz="2000" dirty="0">
                <a:latin typeface="Times New Roman" panose="02020603050405020304" pitchFamily="18" charset="0"/>
                <a:ea typeface="Tahoma" panose="020B0604030504040204" pitchFamily="34" charset="0"/>
                <a:cs typeface="Times New Roman" panose="02020603050405020304" pitchFamily="18" charset="0"/>
              </a:rPr>
              <a:t>и Ивана </a:t>
            </a:r>
            <a:r>
              <a:rPr lang="en-US" sz="2000" dirty="0">
                <a:latin typeface="Times New Roman" panose="02020603050405020304" pitchFamily="18" charset="0"/>
                <a:ea typeface="Tahoma" panose="020B0604030504040204" pitchFamily="34" charset="0"/>
                <a:cs typeface="Times New Roman" panose="02020603050405020304" pitchFamily="18" charset="0"/>
              </a:rPr>
              <a:t>IV</a:t>
            </a:r>
            <a:endParaRPr lang="ru-RU" sz="2000" dirty="0">
              <a:latin typeface="Times New Roman" panose="02020603050405020304" pitchFamily="18" charset="0"/>
              <a:ea typeface="Tahoma" panose="020B0604030504040204" pitchFamily="34" charset="0"/>
              <a:cs typeface="Times New Roman" panose="02020603050405020304" pitchFamily="18" charset="0"/>
            </a:endParaRPr>
          </a:p>
          <a:p>
            <a:pPr marL="457200" lvl="0" indent="-457200" algn="just">
              <a:lnSpc>
                <a:spcPct val="150000"/>
              </a:lnSpc>
              <a:spcAft>
                <a:spcPts val="800"/>
              </a:spcAft>
              <a:buAutoNum type="arabicPeriod"/>
              <a:tabLst>
                <a:tab pos="457200" algn="l"/>
              </a:tabLst>
            </a:pPr>
            <a:r>
              <a:rPr lang="ru-RU" sz="2000" dirty="0">
                <a:latin typeface="Times New Roman" panose="02020603050405020304" pitchFamily="18" charset="0"/>
                <a:ea typeface="Tahoma" panose="020B0604030504040204" pitchFamily="34" charset="0"/>
                <a:cs typeface="Times New Roman" panose="02020603050405020304" pitchFamily="18" charset="0"/>
              </a:rPr>
              <a:t>В работе Волкова В.А., Воронина В.Е., Горского В.В., </a:t>
            </a:r>
            <a:r>
              <a:rPr lang="en-US" sz="2000" dirty="0">
                <a:latin typeface="Times New Roman" panose="02020603050405020304" pitchFamily="18" charset="0"/>
                <a:ea typeface="Tahoma" panose="020B0604030504040204" pitchFamily="34" charset="0"/>
                <a:cs typeface="Times New Roman" panose="02020603050405020304" pitchFamily="18" charset="0"/>
              </a:rPr>
              <a:t>“</a:t>
            </a:r>
            <a:r>
              <a:rPr lang="ru-RU" sz="2000" dirty="0">
                <a:latin typeface="Times New Roman" panose="02020603050405020304" pitchFamily="18" charset="0"/>
                <a:ea typeface="Tahoma" panose="020B0604030504040204" pitchFamily="34" charset="0"/>
                <a:cs typeface="Times New Roman" panose="02020603050405020304" pitchFamily="18" charset="0"/>
              </a:rPr>
              <a:t>Военная история России с древнейших времен до конца XIX века</a:t>
            </a:r>
            <a:r>
              <a:rPr lang="en-US" sz="2000" dirty="0">
                <a:latin typeface="Times New Roman" panose="02020603050405020304" pitchFamily="18" charset="0"/>
                <a:ea typeface="Tahoma" panose="020B0604030504040204" pitchFamily="34" charset="0"/>
                <a:cs typeface="Times New Roman" panose="02020603050405020304" pitchFamily="18" charset="0"/>
              </a:rPr>
              <a:t>”, [2] </a:t>
            </a:r>
            <a:r>
              <a:rPr lang="ru-RU" sz="2000" dirty="0">
                <a:latin typeface="Times New Roman" panose="02020603050405020304" pitchFamily="18" charset="0"/>
                <a:ea typeface="Tahoma" panose="020B0604030504040204" pitchFamily="34" charset="0"/>
                <a:cs typeface="Times New Roman" panose="02020603050405020304" pitchFamily="18" charset="0"/>
              </a:rPr>
              <a:t>описываются военные реформы и состав военных сил России</a:t>
            </a:r>
          </a:p>
          <a:p>
            <a:pPr marL="457200" lvl="0" indent="-457200" algn="just">
              <a:lnSpc>
                <a:spcPct val="150000"/>
              </a:lnSpc>
              <a:spcAft>
                <a:spcPts val="800"/>
              </a:spcAft>
              <a:buAutoNum type="arabicPeriod"/>
              <a:tabLst>
                <a:tab pos="457200" algn="l"/>
              </a:tabLst>
            </a:pPr>
            <a:r>
              <a:rPr lang="ru-RU" sz="2000" dirty="0">
                <a:latin typeface="Times New Roman" panose="02020603050405020304" pitchFamily="18" charset="0"/>
                <a:ea typeface="Tahoma" panose="020B0604030504040204" pitchFamily="34" charset="0"/>
                <a:cs typeface="Times New Roman" panose="02020603050405020304" pitchFamily="18" charset="0"/>
              </a:rPr>
              <a:t>В работе Кузнецова</a:t>
            </a:r>
            <a:r>
              <a:rPr lang="en-US" sz="2000" dirty="0">
                <a:latin typeface="Times New Roman" panose="02020603050405020304" pitchFamily="18" charset="0"/>
                <a:ea typeface="Tahoma" panose="020B0604030504040204" pitchFamily="34" charset="0"/>
                <a:cs typeface="Times New Roman" panose="02020603050405020304" pitchFamily="18" charset="0"/>
              </a:rPr>
              <a:t> </a:t>
            </a:r>
            <a:r>
              <a:rPr lang="ru-RU" sz="2000" dirty="0">
                <a:latin typeface="Times New Roman" panose="02020603050405020304" pitchFamily="18" charset="0"/>
                <a:ea typeface="Tahoma" panose="020B0604030504040204" pitchFamily="34" charset="0"/>
                <a:cs typeface="Times New Roman" panose="02020603050405020304" pitchFamily="18" charset="0"/>
              </a:rPr>
              <a:t>И.</a:t>
            </a:r>
            <a:r>
              <a:rPr lang="en-US" sz="2000" dirty="0">
                <a:latin typeface="Times New Roman" panose="02020603050405020304" pitchFamily="18" charset="0"/>
                <a:ea typeface="Tahoma" panose="020B0604030504040204" pitchFamily="34" charset="0"/>
                <a:cs typeface="Times New Roman" panose="02020603050405020304" pitchFamily="18" charset="0"/>
              </a:rPr>
              <a:t> </a:t>
            </a:r>
            <a:r>
              <a:rPr lang="ru-RU" sz="2000" dirty="0">
                <a:latin typeface="Times New Roman" panose="02020603050405020304" pitchFamily="18" charset="0"/>
                <a:ea typeface="Tahoma" panose="020B0604030504040204" pitchFamily="34" charset="0"/>
                <a:cs typeface="Times New Roman" panose="02020603050405020304" pitchFamily="18" charset="0"/>
              </a:rPr>
              <a:t>Н., </a:t>
            </a:r>
            <a:r>
              <a:rPr lang="en-US" sz="2000" dirty="0">
                <a:latin typeface="Times New Roman" panose="02020603050405020304" pitchFamily="18" charset="0"/>
                <a:ea typeface="Tahoma" panose="020B0604030504040204" pitchFamily="34" charset="0"/>
                <a:cs typeface="Times New Roman" panose="02020603050405020304" pitchFamily="18" charset="0"/>
              </a:rPr>
              <a:t>“</a:t>
            </a:r>
            <a:r>
              <a:rPr lang="ru-RU" sz="2000" dirty="0">
                <a:latin typeface="Times New Roman" panose="02020603050405020304" pitchFamily="18" charset="0"/>
                <a:ea typeface="Tahoma" panose="020B0604030504040204" pitchFamily="34" charset="0"/>
                <a:cs typeface="Times New Roman" panose="02020603050405020304" pitchFamily="18" charset="0"/>
              </a:rPr>
              <a:t>История</a:t>
            </a:r>
            <a:r>
              <a:rPr lang="en-US" sz="2000" dirty="0">
                <a:latin typeface="Times New Roman" panose="02020603050405020304" pitchFamily="18" charset="0"/>
                <a:ea typeface="Tahoma" panose="020B0604030504040204" pitchFamily="34" charset="0"/>
                <a:cs typeface="Times New Roman" panose="02020603050405020304" pitchFamily="18" charset="0"/>
              </a:rPr>
              <a:t>”</a:t>
            </a:r>
            <a:r>
              <a:rPr lang="ru-RU" sz="2000"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a:latin typeface="Times New Roman" panose="02020603050405020304" pitchFamily="18" charset="0"/>
                <a:ea typeface="Tahoma" panose="020B0604030504040204" pitchFamily="34" charset="0"/>
                <a:cs typeface="Times New Roman" panose="02020603050405020304" pitchFamily="18" charset="0"/>
              </a:rPr>
              <a:t>[</a:t>
            </a:r>
            <a:r>
              <a:rPr lang="ru-RU" sz="2000" dirty="0">
                <a:latin typeface="Times New Roman" panose="02020603050405020304" pitchFamily="18" charset="0"/>
                <a:ea typeface="Tahoma" panose="020B0604030504040204" pitchFamily="34" charset="0"/>
                <a:cs typeface="Times New Roman" panose="02020603050405020304" pitchFamily="18" charset="0"/>
              </a:rPr>
              <a:t>3</a:t>
            </a:r>
            <a:r>
              <a:rPr lang="en-US" sz="2000" dirty="0">
                <a:latin typeface="Times New Roman" panose="02020603050405020304" pitchFamily="18" charset="0"/>
                <a:ea typeface="Tahoma" panose="020B0604030504040204" pitchFamily="34" charset="0"/>
                <a:cs typeface="Times New Roman" panose="02020603050405020304" pitchFamily="18" charset="0"/>
              </a:rPr>
              <a:t>]</a:t>
            </a:r>
            <a:r>
              <a:rPr lang="ru-RU" sz="2000" dirty="0">
                <a:latin typeface="Times New Roman" panose="02020603050405020304" pitchFamily="18" charset="0"/>
                <a:ea typeface="Tahoma" panose="020B0604030504040204" pitchFamily="34" charset="0"/>
                <a:cs typeface="Times New Roman" panose="02020603050405020304" pitchFamily="18" charset="0"/>
              </a:rPr>
              <a:t> рассказывается об особенностях социально-экономического и политического развитий Руси, а также описывается население Руси</a:t>
            </a:r>
          </a:p>
          <a:p>
            <a:pPr marL="457200" lvl="0" indent="-457200" algn="just">
              <a:lnSpc>
                <a:spcPct val="150000"/>
              </a:lnSpc>
              <a:spcAft>
                <a:spcPts val="800"/>
              </a:spcAft>
              <a:buAutoNum type="arabicPeriod"/>
              <a:tabLst>
                <a:tab pos="457200" algn="l"/>
              </a:tabLst>
            </a:pPr>
            <a:r>
              <a:rPr lang="ru-RU" sz="2000" dirty="0">
                <a:latin typeface="Times New Roman" panose="02020603050405020304" pitchFamily="18" charset="0"/>
                <a:ea typeface="Tahoma" panose="020B0604030504040204" pitchFamily="34" charset="0"/>
                <a:cs typeface="Times New Roman" panose="02020603050405020304" pitchFamily="18" charset="0"/>
              </a:rPr>
              <a:t>В работе Моисеева В.В., </a:t>
            </a:r>
            <a:r>
              <a:rPr lang="en-US" sz="2000" dirty="0">
                <a:latin typeface="Times New Roman" panose="02020603050405020304" pitchFamily="18" charset="0"/>
                <a:ea typeface="Tahoma" panose="020B0604030504040204" pitchFamily="34" charset="0"/>
                <a:cs typeface="Times New Roman" panose="02020603050405020304" pitchFamily="18" charset="0"/>
              </a:rPr>
              <a:t>“</a:t>
            </a:r>
            <a:r>
              <a:rPr lang="ru-RU" sz="2000" dirty="0">
                <a:latin typeface="Times New Roman" panose="02020603050405020304" pitchFamily="18" charset="0"/>
                <a:ea typeface="Tahoma" panose="020B0604030504040204" pitchFamily="34" charset="0"/>
                <a:cs typeface="Times New Roman" panose="02020603050405020304" pitchFamily="18" charset="0"/>
              </a:rPr>
              <a:t>История России. С древнейших времен до наших дней</a:t>
            </a:r>
            <a:r>
              <a:rPr lang="en-US" sz="2000" dirty="0">
                <a:latin typeface="Times New Roman" panose="02020603050405020304" pitchFamily="18" charset="0"/>
                <a:ea typeface="Tahoma" panose="020B0604030504040204" pitchFamily="34" charset="0"/>
                <a:cs typeface="Times New Roman" panose="02020603050405020304" pitchFamily="18" charset="0"/>
              </a:rPr>
              <a:t>”</a:t>
            </a:r>
            <a:r>
              <a:rPr lang="ru-RU" sz="2000"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a:latin typeface="Times New Roman" panose="02020603050405020304" pitchFamily="18" charset="0"/>
                <a:ea typeface="Tahoma" panose="020B0604030504040204" pitchFamily="34" charset="0"/>
                <a:cs typeface="Times New Roman" panose="02020603050405020304" pitchFamily="18" charset="0"/>
              </a:rPr>
              <a:t>[4]</a:t>
            </a:r>
            <a:r>
              <a:rPr lang="ru-RU" sz="2000" dirty="0">
                <a:latin typeface="Times New Roman" panose="02020603050405020304" pitchFamily="18" charset="0"/>
                <a:ea typeface="Tahoma" panose="020B0604030504040204" pitchFamily="34" charset="0"/>
                <a:cs typeface="Times New Roman" panose="02020603050405020304" pitchFamily="18" charset="0"/>
              </a:rPr>
              <a:t> упоминаются различные события и реформы</a:t>
            </a:r>
          </a:p>
        </p:txBody>
      </p:sp>
    </p:spTree>
    <p:extLst>
      <p:ext uri="{BB962C8B-B14F-4D97-AF65-F5344CB8AC3E}">
        <p14:creationId xmlns:p14="http://schemas.microsoft.com/office/powerpoint/2010/main" val="1169640190"/>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73723" y="316487"/>
            <a:ext cx="492443"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38</a:t>
            </a:r>
          </a:p>
        </p:txBody>
      </p:sp>
      <p:sp>
        <p:nvSpPr>
          <p:cNvPr id="2" name="Прямоугольник 1"/>
          <p:cNvSpPr/>
          <p:nvPr/>
        </p:nvSpPr>
        <p:spPr>
          <a:xfrm>
            <a:off x="1525608" y="-6679"/>
            <a:ext cx="9210366" cy="615553"/>
          </a:xfrm>
          <a:prstGeom prst="rect">
            <a:avLst/>
          </a:prstGeom>
        </p:spPr>
        <p:txBody>
          <a:bodyPr wrap="square">
            <a:spAutoFit/>
          </a:bodyPr>
          <a:lstStyle/>
          <a:p>
            <a:pPr lvl="0" algn="ctr"/>
            <a:r>
              <a:rPr lang="ru-RU" sz="3400" b="1" dirty="0">
                <a:latin typeface="Times New Roman" panose="02020603050405020304" pitchFamily="18" charset="0"/>
                <a:ea typeface="Tahoma" panose="020B0604030504040204" pitchFamily="34" charset="0"/>
                <a:cs typeface="Times New Roman" panose="02020603050405020304" pitchFamily="18" charset="0"/>
              </a:rPr>
              <a:t>Список использованных источников</a:t>
            </a:r>
            <a:endParaRPr lang="en-US" sz="34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6" name="Прямоугольник 5"/>
          <p:cNvSpPr/>
          <p:nvPr/>
        </p:nvSpPr>
        <p:spPr>
          <a:xfrm>
            <a:off x="540326" y="1101318"/>
            <a:ext cx="11651674" cy="5350183"/>
          </a:xfrm>
          <a:prstGeom prst="rect">
            <a:avLst/>
          </a:prstGeom>
        </p:spPr>
        <p:txBody>
          <a:bodyPr wrap="square">
            <a:spAutoFit/>
          </a:bodyPr>
          <a:lstStyle/>
          <a:p>
            <a:pPr lvl="0" algn="just">
              <a:spcAft>
                <a:spcPts val="800"/>
              </a:spcAft>
              <a:tabLst>
                <a:tab pos="457200" algn="l"/>
              </a:tabLst>
            </a:pPr>
            <a:r>
              <a:rPr lang="ru-RU" sz="1700" dirty="0">
                <a:latin typeface="Times New Roman" panose="02020603050405020304" pitchFamily="18" charset="0"/>
                <a:ea typeface="Tahoma" panose="020B0604030504040204" pitchFamily="34" charset="0"/>
                <a:cs typeface="Times New Roman" panose="02020603050405020304" pitchFamily="18" charset="0"/>
              </a:rPr>
              <a:t>1. Барышева А. Д., Отечественная история</a:t>
            </a:r>
            <a:endParaRPr lang="en-US" sz="1700" dirty="0">
              <a:latin typeface="Times New Roman" panose="02020603050405020304" pitchFamily="18" charset="0"/>
              <a:ea typeface="Tahoma" panose="020B0604030504040204" pitchFamily="34" charset="0"/>
              <a:cs typeface="Times New Roman" panose="02020603050405020304" pitchFamily="18" charset="0"/>
            </a:endParaRPr>
          </a:p>
          <a:p>
            <a:pPr lvl="0" algn="just">
              <a:spcAft>
                <a:spcPts val="800"/>
              </a:spcAft>
              <a:tabLst>
                <a:tab pos="457200" algn="l"/>
              </a:tabLst>
            </a:pPr>
            <a:r>
              <a:rPr lang="en-US" sz="1700" dirty="0">
                <a:latin typeface="Times New Roman" panose="02020603050405020304" pitchFamily="18" charset="0"/>
                <a:ea typeface="Tahoma" panose="020B0604030504040204" pitchFamily="34" charset="0"/>
                <a:cs typeface="Times New Roman" panose="02020603050405020304" pitchFamily="18" charset="0"/>
              </a:rPr>
              <a:t>URL: </a:t>
            </a:r>
            <a:r>
              <a:rPr lang="en-US" sz="1700" u="sng" dirty="0">
                <a:latin typeface="Times New Roman" panose="02020603050405020304" pitchFamily="18" charset="0"/>
                <a:ea typeface="Tahoma" panose="020B0604030504040204" pitchFamily="34" charset="0"/>
                <a:cs typeface="Times New Roman" panose="02020603050405020304" pitchFamily="18" charset="0"/>
              </a:rPr>
              <a:t>https://biblioclub.ru/index.php?page=book_view_red&amp;book_id=578373</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p>
          <a:p>
            <a:pPr lvl="0" algn="just">
              <a:spcAft>
                <a:spcPts val="800"/>
              </a:spcAft>
              <a:tabLst>
                <a:tab pos="457200" algn="l"/>
              </a:tabLst>
            </a:pPr>
            <a:r>
              <a:rPr lang="ru-RU" sz="1700" dirty="0">
                <a:latin typeface="Times New Roman" panose="02020603050405020304" pitchFamily="18" charset="0"/>
                <a:ea typeface="Tahoma" panose="020B0604030504040204" pitchFamily="34" charset="0"/>
                <a:cs typeface="Times New Roman" panose="02020603050405020304" pitchFamily="18" charset="0"/>
              </a:rPr>
              <a:t>(Дата обращения: 21.11.2022 г.)</a:t>
            </a:r>
          </a:p>
          <a:p>
            <a:pPr lvl="0" algn="just">
              <a:spcAft>
                <a:spcPts val="800"/>
              </a:spcAft>
              <a:tabLst>
                <a:tab pos="457200" algn="l"/>
              </a:tabLst>
            </a:pPr>
            <a:endParaRPr lang="ru-RU" sz="1700" dirty="0">
              <a:latin typeface="Times New Roman" panose="02020603050405020304" pitchFamily="18" charset="0"/>
              <a:ea typeface="Tahoma" panose="020B0604030504040204" pitchFamily="34" charset="0"/>
              <a:cs typeface="Times New Roman" panose="02020603050405020304" pitchFamily="18" charset="0"/>
            </a:endParaRPr>
          </a:p>
          <a:p>
            <a:pPr lvl="0" algn="just">
              <a:spcAft>
                <a:spcPts val="800"/>
              </a:spcAft>
              <a:tabLst>
                <a:tab pos="457200" algn="l"/>
              </a:tabLst>
            </a:pPr>
            <a:r>
              <a:rPr lang="ru-RU" sz="1700" dirty="0">
                <a:latin typeface="Times New Roman" panose="02020603050405020304" pitchFamily="18" charset="0"/>
                <a:ea typeface="Tahoma" panose="020B0604030504040204" pitchFamily="34" charset="0"/>
                <a:cs typeface="Times New Roman" panose="02020603050405020304" pitchFamily="18" charset="0"/>
              </a:rPr>
              <a:t>2. Волков В.А., Воронин В.Е., Горский В.В., Военная история России с древнейших времен до конца </a:t>
            </a:r>
            <a:r>
              <a:rPr lang="en-US" sz="1700" dirty="0">
                <a:latin typeface="Times New Roman" panose="02020603050405020304" pitchFamily="18" charset="0"/>
                <a:ea typeface="Tahoma" panose="020B0604030504040204" pitchFamily="34" charset="0"/>
                <a:cs typeface="Times New Roman" panose="02020603050405020304" pitchFamily="18" charset="0"/>
              </a:rPr>
              <a:t>XIX </a:t>
            </a:r>
            <a:r>
              <a:rPr lang="ru-RU" sz="1700" dirty="0">
                <a:latin typeface="Times New Roman" panose="02020603050405020304" pitchFamily="18" charset="0"/>
                <a:ea typeface="Tahoma" panose="020B0604030504040204" pitchFamily="34" charset="0"/>
                <a:cs typeface="Times New Roman" panose="02020603050405020304" pitchFamily="18" charset="0"/>
              </a:rPr>
              <a:t>века</a:t>
            </a:r>
          </a:p>
          <a:p>
            <a:r>
              <a:rPr lang="en-US" sz="1700" dirty="0">
                <a:latin typeface="Times New Roman" panose="02020603050405020304" pitchFamily="18" charset="0"/>
                <a:ea typeface="Tahoma" panose="020B0604030504040204" pitchFamily="34" charset="0"/>
                <a:cs typeface="Times New Roman" panose="02020603050405020304" pitchFamily="18" charset="0"/>
              </a:rPr>
              <a:t>URL: </a:t>
            </a:r>
            <a:r>
              <a:rPr lang="ru-RU" sz="1700" dirty="0">
                <a:latin typeface="Times New Roman" panose="02020603050405020304" pitchFamily="18" charset="0"/>
                <a:ea typeface="Tahoma" panose="020B060403050404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https://biblioclub.ru/index.php?page=book_view_red&amp;book_id=437430</a:t>
            </a:r>
            <a:endParaRPr lang="ru-RU" sz="1700" dirty="0">
              <a:latin typeface="Times New Roman" panose="02020603050405020304" pitchFamily="18" charset="0"/>
              <a:ea typeface="Tahoma" panose="020B0604030504040204" pitchFamily="34" charset="0"/>
              <a:cs typeface="Times New Roman" panose="02020603050405020304" pitchFamily="18" charset="0"/>
            </a:endParaRPr>
          </a:p>
          <a:p>
            <a:pPr algn="just">
              <a:spcAft>
                <a:spcPts val="800"/>
              </a:spcAft>
              <a:tabLst>
                <a:tab pos="457200" algn="l"/>
              </a:tabLst>
            </a:pPr>
            <a:r>
              <a:rPr lang="ru-RU" sz="1700" dirty="0">
                <a:latin typeface="Times New Roman" panose="02020603050405020304" pitchFamily="18" charset="0"/>
                <a:ea typeface="Tahoma" panose="020B0604030504040204" pitchFamily="34" charset="0"/>
                <a:cs typeface="Times New Roman" panose="02020603050405020304" pitchFamily="18" charset="0"/>
              </a:rPr>
              <a:t>(Дата обращения: 21.11.2022 г.)</a:t>
            </a:r>
          </a:p>
          <a:p>
            <a:pPr algn="just">
              <a:spcAft>
                <a:spcPts val="800"/>
              </a:spcAft>
              <a:tabLst>
                <a:tab pos="457200" algn="l"/>
              </a:tabLst>
            </a:pPr>
            <a:endParaRPr lang="ru-RU" sz="1700" dirty="0">
              <a:latin typeface="Times New Roman" panose="02020603050405020304" pitchFamily="18" charset="0"/>
              <a:ea typeface="Tahoma" panose="020B0604030504040204" pitchFamily="34" charset="0"/>
              <a:cs typeface="Times New Roman" panose="02020603050405020304" pitchFamily="18" charset="0"/>
            </a:endParaRPr>
          </a:p>
          <a:p>
            <a:pPr lvl="0" algn="just">
              <a:spcAft>
                <a:spcPts val="800"/>
              </a:spcAft>
              <a:tabLst>
                <a:tab pos="457200" algn="l"/>
              </a:tabLst>
            </a:pPr>
            <a:r>
              <a:rPr lang="en-US" sz="1700" dirty="0">
                <a:latin typeface="Times New Roman" panose="02020603050405020304" pitchFamily="18" charset="0"/>
                <a:ea typeface="Tahoma" panose="020B0604030504040204" pitchFamily="34" charset="0"/>
                <a:cs typeface="Times New Roman" panose="02020603050405020304" pitchFamily="18" charset="0"/>
              </a:rPr>
              <a:t>3. </a:t>
            </a:r>
            <a:r>
              <a:rPr lang="ru-RU" sz="1700" dirty="0">
                <a:latin typeface="Times New Roman" panose="02020603050405020304" pitchFamily="18" charset="0"/>
                <a:ea typeface="Tahoma" panose="020B0604030504040204" pitchFamily="34" charset="0"/>
                <a:cs typeface="Times New Roman" panose="02020603050405020304" pitchFamily="18" charset="0"/>
              </a:rPr>
              <a:t>Кузнецов</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ru-RU" sz="1700" dirty="0">
                <a:latin typeface="Times New Roman" panose="02020603050405020304" pitchFamily="18" charset="0"/>
                <a:ea typeface="Tahoma" panose="020B0604030504040204" pitchFamily="34" charset="0"/>
                <a:cs typeface="Times New Roman" panose="02020603050405020304" pitchFamily="18" charset="0"/>
              </a:rPr>
              <a:t>И.</a:t>
            </a:r>
            <a:r>
              <a:rPr lang="en-US" sz="1700" dirty="0">
                <a:latin typeface="Times New Roman" panose="02020603050405020304" pitchFamily="18" charset="0"/>
                <a:ea typeface="Tahoma" panose="020B0604030504040204" pitchFamily="34" charset="0"/>
                <a:cs typeface="Times New Roman" panose="02020603050405020304" pitchFamily="18" charset="0"/>
              </a:rPr>
              <a:t> </a:t>
            </a:r>
            <a:r>
              <a:rPr lang="ru-RU" sz="1700" dirty="0">
                <a:latin typeface="Times New Roman" panose="02020603050405020304" pitchFamily="18" charset="0"/>
                <a:ea typeface="Tahoma" panose="020B0604030504040204" pitchFamily="34" charset="0"/>
                <a:cs typeface="Times New Roman" panose="02020603050405020304" pitchFamily="18" charset="0"/>
              </a:rPr>
              <a:t>Н., История</a:t>
            </a:r>
          </a:p>
          <a:p>
            <a:pPr lvl="0" algn="just">
              <a:spcAft>
                <a:spcPts val="800"/>
              </a:spcAft>
              <a:tabLst>
                <a:tab pos="457200" algn="l"/>
              </a:tabLst>
            </a:pPr>
            <a:r>
              <a:rPr lang="en-US" sz="1700" dirty="0">
                <a:latin typeface="Times New Roman" panose="02020603050405020304" pitchFamily="18" charset="0"/>
                <a:ea typeface="Tahoma" panose="020B0604030504040204" pitchFamily="34" charset="0"/>
                <a:cs typeface="Times New Roman" panose="02020603050405020304" pitchFamily="18" charset="0"/>
              </a:rPr>
              <a:t>URL: </a:t>
            </a:r>
            <a:r>
              <a:rPr lang="en-US" sz="1700" dirty="0">
                <a:latin typeface="Times New Roman" panose="02020603050405020304" pitchFamily="18" charset="0"/>
                <a:ea typeface="Tahoma" panose="020B060403050404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https://biblioclub.ru/index.php?page=book_view_red&amp;book_id=684222</a:t>
            </a:r>
            <a:endParaRPr lang="ru-RU" sz="1700" dirty="0">
              <a:latin typeface="Times New Roman" panose="02020603050405020304" pitchFamily="18" charset="0"/>
              <a:ea typeface="Tahoma" panose="020B0604030504040204" pitchFamily="34" charset="0"/>
              <a:cs typeface="Times New Roman" panose="02020603050405020304" pitchFamily="18" charset="0"/>
            </a:endParaRPr>
          </a:p>
          <a:p>
            <a:pPr lvl="0" algn="just">
              <a:spcAft>
                <a:spcPts val="800"/>
              </a:spcAft>
              <a:tabLst>
                <a:tab pos="457200" algn="l"/>
              </a:tabLst>
            </a:pPr>
            <a:r>
              <a:rPr lang="ru-RU" sz="1700" dirty="0">
                <a:latin typeface="Times New Roman" panose="02020603050405020304" pitchFamily="18" charset="0"/>
                <a:ea typeface="Tahoma" panose="020B0604030504040204" pitchFamily="34" charset="0"/>
                <a:cs typeface="Times New Roman" panose="02020603050405020304" pitchFamily="18" charset="0"/>
              </a:rPr>
              <a:t>(Дата обращения: 21.11.2022 г.)</a:t>
            </a:r>
          </a:p>
          <a:p>
            <a:pPr lvl="0" algn="just">
              <a:spcAft>
                <a:spcPts val="800"/>
              </a:spcAft>
              <a:tabLst>
                <a:tab pos="457200" algn="l"/>
              </a:tabLst>
            </a:pPr>
            <a:endParaRPr lang="ru-RU" sz="1700" dirty="0">
              <a:latin typeface="Times New Roman" panose="02020603050405020304" pitchFamily="18" charset="0"/>
              <a:ea typeface="Tahoma" panose="020B0604030504040204" pitchFamily="34" charset="0"/>
              <a:cs typeface="Times New Roman" panose="02020603050405020304" pitchFamily="18" charset="0"/>
            </a:endParaRPr>
          </a:p>
          <a:p>
            <a:pPr lvl="0" algn="just">
              <a:spcAft>
                <a:spcPts val="800"/>
              </a:spcAft>
              <a:tabLst>
                <a:tab pos="457200" algn="l"/>
              </a:tabLst>
            </a:pPr>
            <a:r>
              <a:rPr lang="ru-RU" sz="1700" dirty="0">
                <a:latin typeface="Times New Roman" panose="02020603050405020304" pitchFamily="18" charset="0"/>
                <a:ea typeface="Tahoma" panose="020B0604030504040204" pitchFamily="34" charset="0"/>
                <a:cs typeface="Times New Roman" panose="02020603050405020304" pitchFamily="18" charset="0"/>
              </a:rPr>
              <a:t>4. Моисеев В.В., История России. С древнейших времен до наших дней</a:t>
            </a:r>
          </a:p>
          <a:p>
            <a:pPr lvl="0" algn="just">
              <a:spcAft>
                <a:spcPts val="800"/>
              </a:spcAft>
              <a:tabLst>
                <a:tab pos="457200" algn="l"/>
              </a:tabLst>
            </a:pPr>
            <a:r>
              <a:rPr lang="en-US" sz="1700" dirty="0">
                <a:latin typeface="Times New Roman" panose="02020603050405020304" pitchFamily="18" charset="0"/>
                <a:ea typeface="Tahoma" panose="020B0604030504040204" pitchFamily="34" charset="0"/>
                <a:cs typeface="Times New Roman" panose="02020603050405020304" pitchFamily="18" charset="0"/>
              </a:rPr>
              <a:t>URL: </a:t>
            </a:r>
            <a:r>
              <a:rPr lang="en-US" sz="1700" u="sng" dirty="0">
                <a:latin typeface="Times New Roman" panose="02020603050405020304" pitchFamily="18" charset="0"/>
                <a:ea typeface="Tahoma" panose="020B0604030504040204" pitchFamily="34" charset="0"/>
                <a:cs typeface="Times New Roman" panose="02020603050405020304" pitchFamily="18" charset="0"/>
              </a:rPr>
              <a:t>https://biblioclub.ru/index.php?page=book_view_red&amp;book_id=564646 </a:t>
            </a:r>
            <a:endParaRPr lang="ru-RU" sz="1700" u="sng" dirty="0">
              <a:latin typeface="Times New Roman" panose="02020603050405020304" pitchFamily="18" charset="0"/>
              <a:ea typeface="Tahoma" panose="020B0604030504040204" pitchFamily="34" charset="0"/>
              <a:cs typeface="Times New Roman" panose="02020603050405020304" pitchFamily="18" charset="0"/>
            </a:endParaRPr>
          </a:p>
          <a:p>
            <a:pPr lvl="0" algn="just">
              <a:spcAft>
                <a:spcPts val="800"/>
              </a:spcAft>
              <a:tabLst>
                <a:tab pos="457200" algn="l"/>
              </a:tabLst>
            </a:pPr>
            <a:r>
              <a:rPr lang="ru-RU" sz="1700" dirty="0">
                <a:latin typeface="Times New Roman" panose="02020603050405020304" pitchFamily="18" charset="0"/>
                <a:ea typeface="Tahoma" panose="020B0604030504040204" pitchFamily="34" charset="0"/>
                <a:cs typeface="Times New Roman" panose="02020603050405020304" pitchFamily="18" charset="0"/>
              </a:rPr>
              <a:t>(Дата обращения: 21.11.2022 г.)</a:t>
            </a:r>
          </a:p>
        </p:txBody>
      </p:sp>
    </p:spTree>
    <p:extLst>
      <p:ext uri="{BB962C8B-B14F-4D97-AF65-F5344CB8AC3E}">
        <p14:creationId xmlns:p14="http://schemas.microsoft.com/office/powerpoint/2010/main" val="523776546"/>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5"/>
          <p:cNvSpPr txBox="1">
            <a:spLocks noChangeArrowheads="1"/>
          </p:cNvSpPr>
          <p:nvPr/>
        </p:nvSpPr>
        <p:spPr bwMode="auto">
          <a:xfrm>
            <a:off x="1385454" y="3048000"/>
            <a:ext cx="955963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8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hlink"/>
              </a:buClr>
              <a:buFont typeface="Wingdings" panose="05000000000000000000" pitchFamily="2" charset="2"/>
              <a:buChar char="§"/>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har char="–"/>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ru-RU" altLang="ru-RU" sz="4400" b="1" dirty="0">
                <a:latin typeface="Times New Roman" panose="02020603050405020304" pitchFamily="18" charset="0"/>
                <a:cs typeface="Times New Roman" panose="02020603050405020304" pitchFamily="18" charset="0"/>
              </a:rPr>
              <a:t>БЛАГОДАРИМ  ЗА  ВНИМАНИЕ!</a:t>
            </a:r>
          </a:p>
        </p:txBody>
      </p:sp>
    </p:spTree>
    <p:extLst>
      <p:ext uri="{BB962C8B-B14F-4D97-AF65-F5344CB8AC3E}">
        <p14:creationId xmlns:p14="http://schemas.microsoft.com/office/powerpoint/2010/main" val="671090841"/>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338554"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3</a:t>
            </a:r>
            <a:endParaRPr lang="ru-RU" sz="2400" dirty="0">
              <a:latin typeface="Times New Roman" panose="02020603050405020304" pitchFamily="18" charset="0"/>
              <a:cs typeface="Times New Roman" panose="02020603050405020304" pitchFamily="18" charset="0"/>
            </a:endParaRPr>
          </a:p>
        </p:txBody>
      </p:sp>
      <p:sp>
        <p:nvSpPr>
          <p:cNvPr id="2" name="Прямоугольник 1"/>
          <p:cNvSpPr/>
          <p:nvPr/>
        </p:nvSpPr>
        <p:spPr>
          <a:xfrm>
            <a:off x="3707461" y="-149084"/>
            <a:ext cx="4777077" cy="941091"/>
          </a:xfrm>
          <a:prstGeom prst="rect">
            <a:avLst/>
          </a:prstGeom>
        </p:spPr>
        <p:txBody>
          <a:bodyPr wrap="none">
            <a:spAutoFit/>
          </a:bodyPr>
          <a:lstStyle/>
          <a:p>
            <a:pPr lvl="0" algn="ctr">
              <a:lnSpc>
                <a:spcPts val="7679"/>
              </a:lnSpc>
            </a:pPr>
            <a:r>
              <a:rPr lang="en-US" sz="3600" b="1" dirty="0" err="1">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Цель</a:t>
            </a:r>
            <a:r>
              <a:rPr lang="en-US" sz="3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 и </a:t>
            </a:r>
            <a:r>
              <a:rPr lang="en-US" sz="3600" b="1" dirty="0" err="1">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задачи</a:t>
            </a:r>
            <a:r>
              <a:rPr lang="en-US" sz="3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 </a:t>
            </a:r>
            <a:r>
              <a:rPr lang="en-US" sz="3600" b="1" dirty="0" err="1">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работы</a:t>
            </a:r>
            <a:endParaRPr lang="en-US" sz="3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Прямоугольник 4"/>
          <p:cNvSpPr>
            <a:spLocks noChangeArrowheads="1"/>
          </p:cNvSpPr>
          <p:nvPr/>
        </p:nvSpPr>
        <p:spPr bwMode="auto">
          <a:xfrm>
            <a:off x="438614" y="1067147"/>
            <a:ext cx="9794598" cy="1819281"/>
          </a:xfrm>
          <a:prstGeom prst="rect">
            <a:avLst/>
          </a:prstGeom>
          <a:noFill/>
          <a:ln w="9525">
            <a:noFill/>
            <a:miter lim="800000"/>
            <a:headEnd/>
            <a:tailEnd/>
          </a:ln>
        </p:spPr>
        <p:txBody>
          <a:bodyPr wrap="square">
            <a:spAutoFit/>
          </a:bodyPr>
          <a:lstStyle/>
          <a:p>
            <a:pPr algn="ctr">
              <a:lnSpc>
                <a:spcPct val="107000"/>
              </a:lnSpc>
              <a:spcAft>
                <a:spcPts val="800"/>
              </a:spcAft>
              <a:buNone/>
            </a:pPr>
            <a:r>
              <a:rPr lang="ru-RU" sz="20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	Цель: </a:t>
            </a:r>
            <a:r>
              <a:rPr lang="ru-RU" sz="2000" dirty="0">
                <a:latin typeface="Times New Roman" panose="02020603050405020304" pitchFamily="18" charset="0"/>
                <a:ea typeface="Tahoma" panose="020B0604030504040204" pitchFamily="34" charset="0"/>
                <a:cs typeface="Times New Roman" panose="02020603050405020304" pitchFamily="18" charset="0"/>
              </a:rPr>
              <a:t>определить каким было Московское государство XIV-XVI </a:t>
            </a:r>
            <a:r>
              <a:rPr lang="ru-RU" sz="2000" dirty="0" err="1">
                <a:latin typeface="Times New Roman" panose="02020603050405020304" pitchFamily="18" charset="0"/>
                <a:ea typeface="Tahoma" panose="020B0604030504040204" pitchFamily="34" charset="0"/>
                <a:cs typeface="Times New Roman" panose="02020603050405020304" pitchFamily="18" charset="0"/>
              </a:rPr>
              <a:t>вв</a:t>
            </a:r>
            <a:r>
              <a:rPr lang="ru-RU" sz="2000" dirty="0">
                <a:latin typeface="Times New Roman" panose="02020603050405020304" pitchFamily="18" charset="0"/>
                <a:ea typeface="Tahoma" panose="020B0604030504040204" pitchFamily="34" charset="0"/>
                <a:cs typeface="Times New Roman" panose="02020603050405020304" pitchFamily="18" charset="0"/>
              </a:rPr>
              <a:t>, какой была борьба за объединение Северо-Восточной Руси, а также каково было формирование русского централизованного государства. Определить в целом правление Ивана IV Грозного. </a:t>
            </a:r>
          </a:p>
          <a:p>
            <a:pPr algn="ctr">
              <a:lnSpc>
                <a:spcPct val="107000"/>
              </a:lnSpc>
              <a:spcAft>
                <a:spcPts val="800"/>
              </a:spcAft>
              <a:buNone/>
            </a:pPr>
            <a:endParaRPr lang="ru-RU" sz="20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6" name="Прямоугольник 5"/>
          <p:cNvSpPr>
            <a:spLocks noChangeArrowheads="1"/>
          </p:cNvSpPr>
          <p:nvPr/>
        </p:nvSpPr>
        <p:spPr bwMode="auto">
          <a:xfrm>
            <a:off x="438614" y="2489893"/>
            <a:ext cx="10009751" cy="2268378"/>
          </a:xfrm>
          <a:prstGeom prst="rect">
            <a:avLst/>
          </a:prstGeom>
          <a:noFill/>
          <a:ln w="9525">
            <a:noFill/>
            <a:miter lim="800000"/>
            <a:headEnd/>
            <a:tailEnd/>
          </a:ln>
        </p:spPr>
        <p:txBody>
          <a:bodyPr wrap="square">
            <a:spAutoFit/>
          </a:bodyPr>
          <a:lstStyle/>
          <a:p>
            <a:pPr algn="just" eaLnBrk="1" hangingPunct="1">
              <a:spcAft>
                <a:spcPts val="600"/>
              </a:spcAft>
              <a:defRPr/>
            </a:pPr>
            <a:r>
              <a:rPr lang="ru-RU" sz="2000" b="1" dirty="0">
                <a:latin typeface="Times New Roman" panose="02020603050405020304" pitchFamily="18" charset="0"/>
                <a:ea typeface="Tahoma" panose="020B0604030504040204" pitchFamily="34" charset="0"/>
                <a:cs typeface="Times New Roman" panose="02020603050405020304" pitchFamily="18" charset="0"/>
              </a:rPr>
              <a:t>	Задачи:</a:t>
            </a:r>
          </a:p>
          <a:p>
            <a:pPr marL="457200" indent="-457200">
              <a:lnSpc>
                <a:spcPct val="150000"/>
              </a:lnSpc>
              <a:buAutoNum type="arabicPeriod"/>
            </a:pPr>
            <a:r>
              <a:rPr lang="ru-RU" sz="2000" dirty="0">
                <a:latin typeface="Times New Roman" panose="02020603050405020304" pitchFamily="18" charset="0"/>
                <a:ea typeface="Tahoma" panose="020B0604030504040204" pitchFamily="34" charset="0"/>
                <a:cs typeface="Times New Roman" panose="02020603050405020304" pitchFamily="18" charset="0"/>
              </a:rPr>
              <a:t>Описать особенности Московского государства </a:t>
            </a:r>
            <a:r>
              <a:rPr lang="en-US" sz="2000" dirty="0">
                <a:latin typeface="Times New Roman" panose="02020603050405020304" pitchFamily="18" charset="0"/>
                <a:ea typeface="Tahoma" panose="020B0604030504040204" pitchFamily="34" charset="0"/>
                <a:cs typeface="Times New Roman" panose="02020603050405020304" pitchFamily="18" charset="0"/>
              </a:rPr>
              <a:t>XIV-XVI</a:t>
            </a:r>
            <a:r>
              <a:rPr lang="ru-RU" sz="2000" dirty="0">
                <a:latin typeface="Times New Roman" panose="02020603050405020304" pitchFamily="18" charset="0"/>
                <a:ea typeface="Tahoma" panose="020B0604030504040204" pitchFamily="34" charset="0"/>
                <a:cs typeface="Times New Roman" panose="02020603050405020304" pitchFamily="18" charset="0"/>
              </a:rPr>
              <a:t> вв.</a:t>
            </a:r>
          </a:p>
          <a:p>
            <a:pPr marL="457200" indent="-457200">
              <a:lnSpc>
                <a:spcPct val="150000"/>
              </a:lnSpc>
              <a:buAutoNum type="arabicPeriod"/>
            </a:pPr>
            <a:r>
              <a:rPr lang="ru-RU" sz="2000" dirty="0">
                <a:latin typeface="Times New Roman" panose="02020603050405020304" pitchFamily="18" charset="0"/>
                <a:ea typeface="Tahoma" panose="020B0604030504040204" pitchFamily="34" charset="0"/>
                <a:cs typeface="Times New Roman" panose="02020603050405020304" pitchFamily="18" charset="0"/>
              </a:rPr>
              <a:t>Охарактеризовать борьбу за объединение Северо-Восточной Руси</a:t>
            </a:r>
          </a:p>
          <a:p>
            <a:pPr marL="457200" indent="-457200">
              <a:lnSpc>
                <a:spcPct val="150000"/>
              </a:lnSpc>
              <a:buAutoNum type="arabicPeriod"/>
            </a:pPr>
            <a:r>
              <a:rPr lang="ru-RU" sz="2000" dirty="0">
                <a:latin typeface="Times New Roman" panose="02020603050405020304" pitchFamily="18" charset="0"/>
                <a:ea typeface="Tahoma" panose="020B0604030504040204" pitchFamily="34" charset="0"/>
                <a:cs typeface="Times New Roman" panose="02020603050405020304" pitchFamily="18" charset="0"/>
              </a:rPr>
              <a:t>Определить – каким было формирование русского централизованного </a:t>
            </a:r>
            <a:r>
              <a:rPr lang="ru-RU" sz="2000" dirty="0" err="1">
                <a:latin typeface="Times New Roman" panose="02020603050405020304" pitchFamily="18" charset="0"/>
                <a:ea typeface="Tahoma" panose="020B0604030504040204" pitchFamily="34" charset="0"/>
                <a:cs typeface="Times New Roman" panose="02020603050405020304" pitchFamily="18" charset="0"/>
              </a:rPr>
              <a:t>госудраства</a:t>
            </a:r>
            <a:endParaRPr lang="ru-RU" sz="2000" dirty="0">
              <a:latin typeface="Times New Roman" panose="02020603050405020304" pitchFamily="18" charset="0"/>
              <a:ea typeface="Tahoma" panose="020B0604030504040204" pitchFamily="34" charset="0"/>
              <a:cs typeface="Times New Roman" panose="02020603050405020304" pitchFamily="18" charset="0"/>
            </a:endParaRPr>
          </a:p>
          <a:p>
            <a:pPr marL="457200" indent="-457200">
              <a:lnSpc>
                <a:spcPct val="150000"/>
              </a:lnSpc>
              <a:buAutoNum type="arabicPeriod"/>
            </a:pPr>
            <a:r>
              <a:rPr lang="ru-RU" sz="2000" dirty="0">
                <a:latin typeface="Times New Roman" panose="02020603050405020304" pitchFamily="18" charset="0"/>
                <a:ea typeface="Tahoma" panose="020B0604030504040204" pitchFamily="34" charset="0"/>
                <a:cs typeface="Times New Roman" panose="02020603050405020304" pitchFamily="18" charset="0"/>
              </a:rPr>
              <a:t>Указать особенности правление Ивана </a:t>
            </a:r>
            <a:r>
              <a:rPr lang="en-US" sz="2000" dirty="0">
                <a:latin typeface="Times New Roman" panose="02020603050405020304" pitchFamily="18" charset="0"/>
                <a:ea typeface="Tahoma" panose="020B0604030504040204" pitchFamily="34" charset="0"/>
                <a:cs typeface="Times New Roman" panose="02020603050405020304" pitchFamily="18" charset="0"/>
              </a:rPr>
              <a:t>IV </a:t>
            </a:r>
            <a:r>
              <a:rPr lang="ru-RU" sz="2000" dirty="0">
                <a:latin typeface="Times New Roman" panose="02020603050405020304" pitchFamily="18" charset="0"/>
                <a:ea typeface="Tahoma" panose="020B0604030504040204" pitchFamily="34" charset="0"/>
                <a:cs typeface="Times New Roman" panose="02020603050405020304" pitchFamily="18" charset="0"/>
              </a:rPr>
              <a:t>Грозного</a:t>
            </a:r>
          </a:p>
        </p:txBody>
      </p:sp>
    </p:spTree>
    <p:extLst>
      <p:ext uri="{BB962C8B-B14F-4D97-AF65-F5344CB8AC3E}">
        <p14:creationId xmlns:p14="http://schemas.microsoft.com/office/powerpoint/2010/main" val="4246953901"/>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338554"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4</a:t>
            </a:r>
            <a:endParaRPr lang="ru-RU" sz="2400" dirty="0">
              <a:latin typeface="Times New Roman" panose="02020603050405020304" pitchFamily="18" charset="0"/>
              <a:cs typeface="Times New Roman" panose="02020603050405020304" pitchFamily="18" charset="0"/>
            </a:endParaRPr>
          </a:p>
        </p:txBody>
      </p:sp>
      <p:sp>
        <p:nvSpPr>
          <p:cNvPr id="2" name="Прямоугольник 1"/>
          <p:cNvSpPr/>
          <p:nvPr/>
        </p:nvSpPr>
        <p:spPr>
          <a:xfrm>
            <a:off x="0" y="0"/>
            <a:ext cx="10426998" cy="954107"/>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Внутренняя политика Ивана </a:t>
            </a:r>
            <a:r>
              <a:rPr lang="en-US" sz="2800" b="1" dirty="0">
                <a:latin typeface="Times New Roman" panose="02020603050405020304" pitchFamily="18" charset="0"/>
                <a:ea typeface="Tahoma" panose="020B0604030504040204" pitchFamily="34" charset="0"/>
                <a:cs typeface="Times New Roman" panose="02020603050405020304" pitchFamily="18" charset="0"/>
              </a:rPr>
              <a:t>III</a:t>
            </a:r>
            <a:r>
              <a:rPr lang="ru-RU" sz="2800" b="1" dirty="0">
                <a:latin typeface="Times New Roman" panose="02020603050405020304" pitchFamily="18" charset="0"/>
                <a:ea typeface="Tahoma" panose="020B0604030504040204" pitchFamily="34" charset="0"/>
                <a:cs typeface="Times New Roman" panose="02020603050405020304" pitchFamily="18" charset="0"/>
              </a:rPr>
              <a:t>: организация управления на местах (кормления), местничество. Судебник 1497 г</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6B6E529B-DE5C-4858-8F12-00135FF72306}"/>
              </a:ext>
            </a:extLst>
          </p:cNvPr>
          <p:cNvSpPr/>
          <p:nvPr/>
        </p:nvSpPr>
        <p:spPr>
          <a:xfrm>
            <a:off x="263584" y="1161509"/>
            <a:ext cx="10332691" cy="5381730"/>
          </a:xfrm>
          <a:prstGeom prst="rect">
            <a:avLst/>
          </a:prstGeom>
        </p:spPr>
        <p:txBody>
          <a:bodyPr wrap="square">
            <a:spAutoFit/>
          </a:bodyPr>
          <a:lstStyle/>
          <a:p>
            <a:pPr algn="just">
              <a:lnSpc>
                <a:spcPct val="120000"/>
              </a:lnSpc>
            </a:pPr>
            <a:r>
              <a:rPr lang="ru-RU" b="0" i="0" dirty="0">
                <a:effectLst/>
                <a:latin typeface="Times New Roman" panose="02020603050405020304" pitchFamily="18" charset="0"/>
                <a:ea typeface="Tahoma" panose="020B0604030504040204" pitchFamily="34" charset="0"/>
                <a:cs typeface="Times New Roman" panose="02020603050405020304" pitchFamily="18" charset="0"/>
              </a:rPr>
              <a:t>	Внутренняя политика Ивана III носила общегосударственный характер и была обусловлена возросшим могуществом Московского княжества. Основными целями были утверждение единоличной власти князя, увеличение наступательного и оборонительного потенциала государства, а также закрепление единых порядков на новоприсоединённых землях.</a:t>
            </a:r>
          </a:p>
          <a:p>
            <a:pPr algn="just">
              <a:lnSpc>
                <a:spcPct val="120000"/>
              </a:lnSpc>
            </a:pPr>
            <a:r>
              <a:rPr lang="ru-RU" b="0" i="0" dirty="0">
                <a:effectLst/>
                <a:latin typeface="Times New Roman" panose="02020603050405020304" pitchFamily="18" charset="0"/>
                <a:ea typeface="Tahoma" panose="020B0604030504040204" pitchFamily="34" charset="0"/>
                <a:cs typeface="Times New Roman" panose="02020603050405020304" pitchFamily="18" charset="0"/>
              </a:rPr>
              <a:t>	В потерявших остатки независимости соседних княжествах происходили конфискация имущества местного дворянства и переселение на его место верных государю людей. Для унификации законодательства долгое время разрозненных северо-восточных русских земель в 1497 году был издан Судебник, произошло зарождение государственной идеологии, а также появился новый герб – двуглавый орёл.</a:t>
            </a:r>
          </a:p>
          <a:p>
            <a:pPr algn="just">
              <a:lnSpc>
                <a:spcPct val="120000"/>
              </a:lnSpc>
            </a:pPr>
            <a:r>
              <a:rPr lang="ru-RU" b="0" i="0" dirty="0">
                <a:effectLst/>
                <a:latin typeface="Times New Roman" panose="02020603050405020304" pitchFamily="18" charset="0"/>
                <a:ea typeface="Tahoma" panose="020B0604030504040204" pitchFamily="34" charset="0"/>
                <a:cs typeface="Times New Roman" panose="02020603050405020304" pitchFamily="18" charset="0"/>
              </a:rPr>
              <a:t>	Не избежал Иван III и внутренних конфликтов: родного брата Андрея Большого и его детей князь по подозрению в измене сгноил в темницах, в результате династического конфликта в заключении умер и собственный внук московского князя – Дмитрий.</a:t>
            </a:r>
          </a:p>
          <a:p>
            <a:pPr algn="just">
              <a:lnSpc>
                <a:spcPct val="120000"/>
              </a:lnSpc>
            </a:pPr>
            <a:r>
              <a:rPr lang="ru-RU" b="0" i="0" dirty="0">
                <a:effectLst/>
                <a:latin typeface="Times New Roman" panose="02020603050405020304" pitchFamily="18" charset="0"/>
                <a:ea typeface="Tahoma" panose="020B0604030504040204" pitchFamily="34" charset="0"/>
                <a:cs typeface="Times New Roman" panose="02020603050405020304" pitchFamily="18" charset="0"/>
              </a:rPr>
              <a:t>Ввиду непрекращающихся войн князем велось масштабное строительство крепостей и монастырей.</a:t>
            </a:r>
          </a:p>
          <a:p>
            <a:pPr algn="just">
              <a:lnSpc>
                <a:spcPct val="120000"/>
              </a:lnSpc>
            </a:pPr>
            <a:r>
              <a:rPr lang="ru-RU" dirty="0">
                <a:latin typeface="Times New Roman" panose="02020603050405020304" pitchFamily="18" charset="0"/>
                <a:ea typeface="Tahoma" panose="020B0604030504040204" pitchFamily="34" charset="0"/>
                <a:cs typeface="Times New Roman" panose="02020603050405020304" pitchFamily="18" charset="0"/>
              </a:rPr>
              <a:t>	</a:t>
            </a:r>
            <a:r>
              <a:rPr lang="ru-RU" b="0" i="0" dirty="0">
                <a:effectLst/>
                <a:latin typeface="Times New Roman" panose="02020603050405020304" pitchFamily="18" charset="0"/>
                <a:ea typeface="Tahoma" panose="020B0604030504040204" pitchFamily="34" charset="0"/>
                <a:cs typeface="Times New Roman" panose="02020603050405020304" pitchFamily="18" charset="0"/>
              </a:rPr>
              <a:t>Кроме того, на период правления Ивана III приходится т.н. “ересь </a:t>
            </a:r>
            <a:r>
              <a:rPr lang="ru-RU" b="0" i="0" dirty="0" err="1">
                <a:effectLst/>
                <a:latin typeface="Times New Roman" panose="02020603050405020304" pitchFamily="18" charset="0"/>
                <a:ea typeface="Tahoma" panose="020B0604030504040204" pitchFamily="34" charset="0"/>
                <a:cs typeface="Times New Roman" panose="02020603050405020304" pitchFamily="18" charset="0"/>
              </a:rPr>
              <a:t>жидовствующих</a:t>
            </a:r>
            <a:r>
              <a:rPr lang="ru-RU" b="0" i="0" dirty="0">
                <a:effectLst/>
                <a:latin typeface="Times New Roman" panose="02020603050405020304" pitchFamily="18" charset="0"/>
                <a:ea typeface="Tahoma" panose="020B0604030504040204" pitchFamily="34" charset="0"/>
                <a:cs typeface="Times New Roman" panose="02020603050405020304" pitchFamily="18" charset="0"/>
              </a:rPr>
              <a:t>”. Первоначально не придававший этому вопросу большого значения, впоследствии князь поддержал разгром и осуждение ереси церковниками, а также осудил её видных деятелей на сожжение.</a:t>
            </a:r>
          </a:p>
        </p:txBody>
      </p:sp>
    </p:spTree>
    <p:extLst>
      <p:ext uri="{BB962C8B-B14F-4D97-AF65-F5344CB8AC3E}">
        <p14:creationId xmlns:p14="http://schemas.microsoft.com/office/powerpoint/2010/main" val="3468600169"/>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338554"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5</a:t>
            </a:r>
          </a:p>
        </p:txBody>
      </p:sp>
      <p:sp>
        <p:nvSpPr>
          <p:cNvPr id="2" name="Прямоугольник 1"/>
          <p:cNvSpPr/>
          <p:nvPr/>
        </p:nvSpPr>
        <p:spPr>
          <a:xfrm>
            <a:off x="0" y="0"/>
            <a:ext cx="10426998" cy="954107"/>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Внутренняя политика Ивана </a:t>
            </a:r>
            <a:r>
              <a:rPr lang="en-US" sz="2800" b="1" dirty="0">
                <a:latin typeface="Times New Roman" panose="02020603050405020304" pitchFamily="18" charset="0"/>
                <a:ea typeface="Tahoma" panose="020B0604030504040204" pitchFamily="34" charset="0"/>
                <a:cs typeface="Times New Roman" panose="02020603050405020304" pitchFamily="18" charset="0"/>
              </a:rPr>
              <a:t>III</a:t>
            </a:r>
            <a:r>
              <a:rPr lang="ru-RU" sz="2800" b="1" dirty="0">
                <a:latin typeface="Times New Roman" panose="02020603050405020304" pitchFamily="18" charset="0"/>
                <a:ea typeface="Tahoma" panose="020B0604030504040204" pitchFamily="34" charset="0"/>
                <a:cs typeface="Times New Roman" panose="02020603050405020304" pitchFamily="18" charset="0"/>
              </a:rPr>
              <a:t>: организация управления на местах (кормления), местничество. Судебник 1497 г</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6B6E529B-DE5C-4858-8F12-00135FF72306}"/>
              </a:ext>
            </a:extLst>
          </p:cNvPr>
          <p:cNvSpPr/>
          <p:nvPr/>
        </p:nvSpPr>
        <p:spPr>
          <a:xfrm>
            <a:off x="277032" y="1201850"/>
            <a:ext cx="7697074" cy="5381730"/>
          </a:xfrm>
          <a:prstGeom prst="rect">
            <a:avLst/>
          </a:prstGeom>
        </p:spPr>
        <p:txBody>
          <a:bodyPr wrap="square">
            <a:spAutoFit/>
          </a:bodyPr>
          <a:lstStyle/>
          <a:p>
            <a:pPr algn="just">
              <a:lnSpc>
                <a:spcPct val="120000"/>
              </a:lnSpc>
            </a:pPr>
            <a:r>
              <a:rPr lang="ru-RU" b="1" i="0" dirty="0">
                <a:effectLst/>
                <a:latin typeface="Times New Roman" panose="02020603050405020304" pitchFamily="18" charset="0"/>
                <a:ea typeface="Tahoma" panose="020B0604030504040204" pitchFamily="34" charset="0"/>
                <a:cs typeface="Times New Roman" panose="02020603050405020304" pitchFamily="18" charset="0"/>
              </a:rPr>
              <a:t>	Судебник 1497 г. </a:t>
            </a:r>
            <a:r>
              <a:rPr lang="ru-RU" b="0" i="0" dirty="0">
                <a:effectLst/>
                <a:latin typeface="Times New Roman" panose="02020603050405020304" pitchFamily="18" charset="0"/>
                <a:ea typeface="Tahoma" panose="020B0604030504040204" pitchFamily="34" charset="0"/>
                <a:cs typeface="Times New Roman" panose="02020603050405020304" pitchFamily="18" charset="0"/>
              </a:rPr>
              <a:t>Объединение прежде раздроблённых русских земель в единое государство настоятельно требовало помимо политического единства создать также единство правовой системы. В сентябре 1497 года в действие был введён Судебник — единый законодательный кодекс. Основанный на разрозненных княжеских указах и ранее существовавших сводах законов (т.н. “Русская Правда” и др.), Судебник определял единые для всей страны нормы судопроизводства, уголовного и гражданского права.</a:t>
            </a:r>
          </a:p>
          <a:p>
            <a:pPr algn="just">
              <a:lnSpc>
                <a:spcPct val="120000"/>
              </a:lnSpc>
            </a:pPr>
            <a:r>
              <a:rPr lang="ru-RU" b="0" i="0" dirty="0">
                <a:effectLst/>
                <a:latin typeface="Times New Roman" panose="02020603050405020304" pitchFamily="18" charset="0"/>
                <a:ea typeface="Tahoma" panose="020B0604030504040204" pitchFamily="34" charset="0"/>
                <a:cs typeface="Times New Roman" panose="02020603050405020304" pitchFamily="18" charset="0"/>
              </a:rPr>
              <a:t>	Издание Судебника явилось важной мерой укрепления политического единства государства и стало ключевым событием в истории законодательства России. Подобного единого кодекса на момент конца XV века не существовало даже в некоторых государствах Европы. Отдельно стоит выделить социальный и военно-административный аспекты реформы: Судебник ограничивал срок перехода крестьян от одного землевладельца к другому, а также юридически закреплял поместную систему, ставшую впоследствии одним из главнейших элементов фундамента российского самодержавия.</a:t>
            </a:r>
          </a:p>
        </p:txBody>
      </p:sp>
      <p:pic>
        <p:nvPicPr>
          <p:cNvPr id="2050" name="Picture 2">
            <a:extLst>
              <a:ext uri="{FF2B5EF4-FFF2-40B4-BE49-F238E27FC236}">
                <a16:creationId xmlns:a16="http://schemas.microsoft.com/office/drawing/2014/main" id="{EEDF55A6-DE6E-40D0-9444-D4DB6A293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4058" y="1472453"/>
            <a:ext cx="3083860" cy="43254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E6E7DC3-CD7E-483D-B357-C972C33664D5}"/>
              </a:ext>
            </a:extLst>
          </p:cNvPr>
          <p:cNvSpPr txBox="1"/>
          <p:nvPr/>
        </p:nvSpPr>
        <p:spPr>
          <a:xfrm>
            <a:off x="8901953" y="5797867"/>
            <a:ext cx="2514600" cy="369332"/>
          </a:xfrm>
          <a:prstGeom prst="rect">
            <a:avLst/>
          </a:prstGeom>
          <a:noFill/>
        </p:spPr>
        <p:txBody>
          <a:bodyPr wrap="square" rtlCol="0">
            <a:spAutoFit/>
          </a:bodyPr>
          <a:lstStyle/>
          <a:p>
            <a:r>
              <a:rPr lang="ru-RU" dirty="0"/>
              <a:t>Рисунок 1 – Иван </a:t>
            </a:r>
            <a:r>
              <a:rPr lang="en-US" dirty="0"/>
              <a:t>III</a:t>
            </a:r>
            <a:endParaRPr lang="ru-RU" dirty="0"/>
          </a:p>
        </p:txBody>
      </p:sp>
    </p:spTree>
    <p:extLst>
      <p:ext uri="{BB962C8B-B14F-4D97-AF65-F5344CB8AC3E}">
        <p14:creationId xmlns:p14="http://schemas.microsoft.com/office/powerpoint/2010/main" val="2355066632"/>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338554"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6</a:t>
            </a:r>
          </a:p>
        </p:txBody>
      </p:sp>
      <p:sp>
        <p:nvSpPr>
          <p:cNvPr id="2" name="Прямоугольник 1"/>
          <p:cNvSpPr/>
          <p:nvPr/>
        </p:nvSpPr>
        <p:spPr>
          <a:xfrm>
            <a:off x="0" y="0"/>
            <a:ext cx="10426998" cy="954107"/>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Внутренняя политика Ивана </a:t>
            </a:r>
            <a:r>
              <a:rPr lang="en-US" sz="2800" b="1" dirty="0">
                <a:latin typeface="Times New Roman" panose="02020603050405020304" pitchFamily="18" charset="0"/>
                <a:ea typeface="Tahoma" panose="020B0604030504040204" pitchFamily="34" charset="0"/>
                <a:cs typeface="Times New Roman" panose="02020603050405020304" pitchFamily="18" charset="0"/>
              </a:rPr>
              <a:t>III</a:t>
            </a:r>
            <a:r>
              <a:rPr lang="ru-RU" sz="2800" b="1" dirty="0">
                <a:latin typeface="Times New Roman" panose="02020603050405020304" pitchFamily="18" charset="0"/>
                <a:ea typeface="Tahoma" panose="020B0604030504040204" pitchFamily="34" charset="0"/>
                <a:cs typeface="Times New Roman" panose="02020603050405020304" pitchFamily="18" charset="0"/>
              </a:rPr>
              <a:t>: организация управления на местах (кормления), местничество. Судебник 1497 г</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E6E7DC3-CD7E-483D-B357-C972C33664D5}"/>
              </a:ext>
            </a:extLst>
          </p:cNvPr>
          <p:cNvSpPr txBox="1"/>
          <p:nvPr/>
        </p:nvSpPr>
        <p:spPr>
          <a:xfrm>
            <a:off x="4356578" y="5903892"/>
            <a:ext cx="3478843" cy="369332"/>
          </a:xfrm>
          <a:prstGeom prst="rect">
            <a:avLst/>
          </a:prstGeom>
          <a:noFill/>
        </p:spPr>
        <p:txBody>
          <a:bodyPr wrap="square" rtlCol="0">
            <a:spAutoFit/>
          </a:bodyPr>
          <a:lstStyle/>
          <a:p>
            <a:r>
              <a:rPr lang="ru-RU" dirty="0"/>
              <a:t>Рисунок 2 – Судебник 1497</a:t>
            </a:r>
          </a:p>
        </p:txBody>
      </p:sp>
      <p:pic>
        <p:nvPicPr>
          <p:cNvPr id="5" name="Рисунок 4">
            <a:extLst>
              <a:ext uri="{FF2B5EF4-FFF2-40B4-BE49-F238E27FC236}">
                <a16:creationId xmlns:a16="http://schemas.microsoft.com/office/drawing/2014/main" id="{BDEF03EC-C644-4C57-A508-CB0F761D10E9}"/>
              </a:ext>
            </a:extLst>
          </p:cNvPr>
          <p:cNvPicPr>
            <a:picLocks noChangeAspect="1"/>
          </p:cNvPicPr>
          <p:nvPr/>
        </p:nvPicPr>
        <p:blipFill>
          <a:blip r:embed="rId2"/>
          <a:stretch>
            <a:fillRect/>
          </a:stretch>
        </p:blipFill>
        <p:spPr>
          <a:xfrm>
            <a:off x="2286000" y="1023937"/>
            <a:ext cx="7620000" cy="4810125"/>
          </a:xfrm>
          <a:prstGeom prst="rect">
            <a:avLst/>
          </a:prstGeom>
        </p:spPr>
      </p:pic>
    </p:spTree>
    <p:extLst>
      <p:ext uri="{BB962C8B-B14F-4D97-AF65-F5344CB8AC3E}">
        <p14:creationId xmlns:p14="http://schemas.microsoft.com/office/powerpoint/2010/main" val="3187605348"/>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596275" y="314761"/>
            <a:ext cx="338554" cy="461665"/>
          </a:xfrm>
          <a:prstGeom prst="rect">
            <a:avLst/>
          </a:prstGeom>
          <a:noFill/>
        </p:spPr>
        <p:txBody>
          <a:bodyPr wrap="none" rtlCol="0">
            <a:spAutoFit/>
          </a:bodyPr>
          <a:lstStyle/>
          <a:p>
            <a:r>
              <a:rPr lang="ru-RU" sz="2400" dirty="0">
                <a:latin typeface="Times New Roman" panose="02020603050405020304" pitchFamily="18" charset="0"/>
                <a:cs typeface="Times New Roman" panose="02020603050405020304" pitchFamily="18" charset="0"/>
              </a:rPr>
              <a:t>7</a:t>
            </a:r>
          </a:p>
        </p:txBody>
      </p:sp>
      <p:sp>
        <p:nvSpPr>
          <p:cNvPr id="2" name="Прямоугольник 1"/>
          <p:cNvSpPr/>
          <p:nvPr/>
        </p:nvSpPr>
        <p:spPr>
          <a:xfrm>
            <a:off x="0" y="0"/>
            <a:ext cx="10426998" cy="954107"/>
          </a:xfrm>
          <a:prstGeom prst="rect">
            <a:avLst/>
          </a:prstGeom>
        </p:spPr>
        <p:txBody>
          <a:bodyPr wrap="square">
            <a:spAutoFit/>
          </a:bodyPr>
          <a:lstStyle/>
          <a:p>
            <a:pPr lvl="0" algn="ctr"/>
            <a:r>
              <a:rPr lang="ru-RU" sz="2800" b="1" dirty="0">
                <a:latin typeface="Times New Roman" panose="02020603050405020304" pitchFamily="18" charset="0"/>
                <a:ea typeface="Tahoma" panose="020B0604030504040204" pitchFamily="34" charset="0"/>
                <a:cs typeface="Times New Roman" panose="02020603050405020304" pitchFamily="18" charset="0"/>
              </a:rPr>
              <a:t>Внутренняя политика Ивана </a:t>
            </a:r>
            <a:r>
              <a:rPr lang="en-US" sz="2800" b="1" dirty="0">
                <a:latin typeface="Times New Roman" panose="02020603050405020304" pitchFamily="18" charset="0"/>
                <a:ea typeface="Tahoma" panose="020B0604030504040204" pitchFamily="34" charset="0"/>
                <a:cs typeface="Times New Roman" panose="02020603050405020304" pitchFamily="18" charset="0"/>
              </a:rPr>
              <a:t>III</a:t>
            </a:r>
            <a:r>
              <a:rPr lang="ru-RU" sz="2800" b="1" dirty="0">
                <a:latin typeface="Times New Roman" panose="02020603050405020304" pitchFamily="18" charset="0"/>
                <a:ea typeface="Tahoma" panose="020B0604030504040204" pitchFamily="34" charset="0"/>
                <a:cs typeface="Times New Roman" panose="02020603050405020304" pitchFamily="18" charset="0"/>
              </a:rPr>
              <a:t>: организация управления на местах (кормления), местничество. Судебник 1497 г</a:t>
            </a:r>
            <a:endParaRPr lang="en-US" sz="26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6B6E529B-DE5C-4858-8F12-00135FF72306}"/>
              </a:ext>
            </a:extLst>
          </p:cNvPr>
          <p:cNvSpPr/>
          <p:nvPr/>
        </p:nvSpPr>
        <p:spPr>
          <a:xfrm>
            <a:off x="284192" y="1215297"/>
            <a:ext cx="11623615" cy="5714128"/>
          </a:xfrm>
          <a:prstGeom prst="rect">
            <a:avLst/>
          </a:prstGeom>
        </p:spPr>
        <p:txBody>
          <a:bodyPr wrap="square">
            <a:spAutoFit/>
          </a:bodyPr>
          <a:lstStyle/>
          <a:p>
            <a:pPr algn="just">
              <a:lnSpc>
                <a:spcPct val="120000"/>
              </a:lnSpc>
            </a:pPr>
            <a:r>
              <a:rPr lang="ru-RU" b="1" i="0" dirty="0">
                <a:effectLst/>
                <a:latin typeface="Times New Roman" panose="02020603050405020304" pitchFamily="18" charset="0"/>
                <a:ea typeface="Tahoma" panose="020B0604030504040204" pitchFamily="34" charset="0"/>
                <a:cs typeface="Times New Roman" panose="02020603050405020304" pitchFamily="18" charset="0"/>
              </a:rPr>
              <a:t>Возникновение системы приказов</a:t>
            </a:r>
          </a:p>
          <a:p>
            <a:pPr algn="just">
              <a:lnSpc>
                <a:spcPct val="120000"/>
              </a:lnSpc>
            </a:pPr>
            <a:r>
              <a:rPr lang="ru-RU" b="1" i="0" dirty="0">
                <a:effectLst/>
                <a:latin typeface="Times New Roman" panose="02020603050405020304" pitchFamily="18" charset="0"/>
                <a:ea typeface="Tahoma" panose="020B0604030504040204" pitchFamily="34" charset="0"/>
                <a:cs typeface="Times New Roman" panose="02020603050405020304" pitchFamily="18" charset="0"/>
              </a:rPr>
              <a:t>	</a:t>
            </a:r>
            <a:r>
              <a:rPr lang="ru-RU" i="0" dirty="0">
                <a:effectLst/>
                <a:latin typeface="Times New Roman" panose="02020603050405020304" pitchFamily="18" charset="0"/>
                <a:ea typeface="Tahoma" panose="020B0604030504040204" pitchFamily="34" charset="0"/>
                <a:cs typeface="Times New Roman" panose="02020603050405020304" pitchFamily="18" charset="0"/>
              </a:rPr>
              <a:t>Ко времени Ивана III относится появление первых “приказов”: разрядного, холопьего, житного, Большого двора, казённого, постельного, конюшенного. Это были органы системного управления, отвечавшие за отведённые им области государственных дел. Так приказ Большого двора, предположительно, отвечал за дела непосредственного Московского княжества и земель принадлежащих Ивану III, Казённый приказ или Казна заведовали производством и хранением ценностей царской казны, финансированием государственно важных проектов.</a:t>
            </a:r>
          </a:p>
          <a:p>
            <a:pPr algn="just">
              <a:lnSpc>
                <a:spcPct val="120000"/>
              </a:lnSpc>
            </a:pPr>
            <a:r>
              <a:rPr lang="ru-RU" dirty="0">
                <a:latin typeface="Times New Roman" panose="02020603050405020304" pitchFamily="18" charset="0"/>
                <a:ea typeface="Tahoma" panose="020B0604030504040204" pitchFamily="34" charset="0"/>
                <a:cs typeface="Times New Roman" panose="02020603050405020304" pitchFamily="18" charset="0"/>
              </a:rPr>
              <a:t>	</a:t>
            </a:r>
            <a:r>
              <a:rPr lang="ru-RU" b="1" dirty="0">
                <a:latin typeface="Times New Roman" panose="02020603050405020304" pitchFamily="18" charset="0"/>
                <a:ea typeface="Tahoma" panose="020B0604030504040204" pitchFamily="34" charset="0"/>
                <a:cs typeface="Times New Roman" panose="02020603050405020304" pitchFamily="18" charset="0"/>
              </a:rPr>
              <a:t>Местное управление </a:t>
            </a:r>
            <a:r>
              <a:rPr lang="ru-RU" dirty="0">
                <a:latin typeface="Times New Roman" panose="02020603050405020304" pitchFamily="18" charset="0"/>
                <a:ea typeface="Tahoma" panose="020B0604030504040204" pitchFamily="34" charset="0"/>
                <a:cs typeface="Times New Roman" panose="02020603050405020304" pitchFamily="18" charset="0"/>
              </a:rPr>
              <a:t>(административные, судебные функции) состояло из бояр-наместников, правивших городами и пригородами, и волостелей, управлявших волостями. Население судебного округа полностью подлежало их юрисдикции. Грамоты великого князя прямо запрещали представителям центральной администрации – приставам – вмешиваться в рассмотрение судебных споров жителей подлежащих их ведению подсудной территории. Даже если великокняжеский пристав прибывал по поручению центральных судебных органов, он был обязан проводить дознание в суде наместника или волостеля. Приставы, не выполнявшие этих предписаний, подлежали строгому наказанию. Наместникам и волостелям подчинялись многочисленные слуги – тиуны, доводчики (по-видимому, судебные приставы), </a:t>
            </a:r>
            <a:r>
              <a:rPr lang="ru-RU" dirty="0" err="1">
                <a:latin typeface="Times New Roman" panose="02020603050405020304" pitchFamily="18" charset="0"/>
                <a:ea typeface="Tahoma" panose="020B0604030504040204" pitchFamily="34" charset="0"/>
                <a:cs typeface="Times New Roman" panose="02020603050405020304" pitchFamily="18" charset="0"/>
              </a:rPr>
              <a:t>праветчики</a:t>
            </a:r>
            <a:r>
              <a:rPr lang="ru-RU" dirty="0">
                <a:latin typeface="Times New Roman" panose="02020603050405020304" pitchFamily="18" charset="0"/>
                <a:ea typeface="Tahoma" panose="020B0604030504040204" pitchFamily="34" charset="0"/>
                <a:cs typeface="Times New Roman" panose="02020603050405020304" pitchFamily="18" charset="0"/>
              </a:rPr>
              <a:t>, </a:t>
            </a:r>
            <a:r>
              <a:rPr lang="ru-RU" dirty="0" err="1">
                <a:latin typeface="Times New Roman" panose="02020603050405020304" pitchFamily="18" charset="0"/>
                <a:ea typeface="Tahoma" panose="020B0604030504040204" pitchFamily="34" charset="0"/>
                <a:cs typeface="Times New Roman" panose="02020603050405020304" pitchFamily="18" charset="0"/>
              </a:rPr>
              <a:t>недельщики</a:t>
            </a:r>
            <a:r>
              <a:rPr lang="ru-RU" dirty="0">
                <a:latin typeface="Times New Roman" panose="02020603050405020304" pitchFamily="18" charset="0"/>
                <a:ea typeface="Tahoma" panose="020B0604030504040204" pitchFamily="34" charset="0"/>
                <a:cs typeface="Times New Roman" panose="02020603050405020304" pitchFamily="18" charset="0"/>
              </a:rPr>
              <a:t> (судебные исполнители) и др., не являвшиеся государственными чиновниками.</a:t>
            </a:r>
          </a:p>
          <a:p>
            <a:pPr algn="just">
              <a:lnSpc>
                <a:spcPct val="120000"/>
              </a:lnSpc>
            </a:pPr>
            <a:endParaRPr lang="ru-RU" i="0" dirty="0">
              <a:effectLst/>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735397952"/>
      </p:ext>
    </p:extLst>
  </p:cSld>
  <p:clrMapOvr>
    <a:masterClrMapping/>
  </p:clrMapOvr>
  <p:transition spd="med">
    <p:pull/>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он">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855</TotalTime>
  <Words>6570</Words>
  <Application>Microsoft Office PowerPoint</Application>
  <PresentationFormat>Широкоэкранный</PresentationFormat>
  <Paragraphs>290</Paragraphs>
  <Slides>41</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41</vt:i4>
      </vt:variant>
    </vt:vector>
  </HeadingPairs>
  <TitlesOfParts>
    <vt:vector size="48" baseType="lpstr">
      <vt:lpstr>Arial</vt:lpstr>
      <vt:lpstr>Century Gothic</vt:lpstr>
      <vt:lpstr>Times Neue Roman</vt:lpstr>
      <vt:lpstr>Times New Roman</vt:lpstr>
      <vt:lpstr>Wingdings</vt:lpstr>
      <vt:lpstr>Wingdings 3</vt:lpstr>
      <vt:lpstr>Ион</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Учетная запись Майкрософт</dc:creator>
  <cp:lastModifiedBy>Kikuzawa Sees You</cp:lastModifiedBy>
  <cp:revision>123</cp:revision>
  <dcterms:created xsi:type="dcterms:W3CDTF">2022-10-27T16:31:09Z</dcterms:created>
  <dcterms:modified xsi:type="dcterms:W3CDTF">2023-01-02T15:30:01Z</dcterms:modified>
</cp:coreProperties>
</file>